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287000" cx="18288000"/>
  <p:notesSz cx="6858000" cy="9144000"/>
  <p:embeddedFontLst>
    <p:embeddedFont>
      <p:font typeface="Roboto Thin"/>
      <p:regular r:id="rId25"/>
      <p:bold r:id="rId26"/>
      <p:italic r:id="rId27"/>
      <p:boldItalic r:id="rId28"/>
    </p:embeddedFont>
    <p:embeddedFont>
      <p:font typeface="Roboto Medium"/>
      <p:regular r:id="rId29"/>
      <p:bold r:id="rId30"/>
      <p:italic r:id="rId31"/>
      <p:boldItalic r:id="rId32"/>
    </p:embeddedFont>
    <p:embeddedFont>
      <p:font typeface="Roboto"/>
      <p:regular r:id="rId33"/>
      <p:bold r:id="rId34"/>
      <p:italic r:id="rId35"/>
      <p:boldItalic r:id="rId36"/>
    </p:embeddedFont>
    <p:embeddedFont>
      <p:font typeface="Rubik"/>
      <p:regular r:id="rId37"/>
      <p:bold r:id="rId38"/>
      <p:italic r:id="rId39"/>
      <p:boldItalic r:id="rId40"/>
    </p:embeddedFont>
    <p:embeddedFont>
      <p:font typeface="Source Sans Pr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5" roundtripDataSignature="AMtx7miKI46CGPlqlY01sGzjvkl1TN/i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2B88BB-FE7B-4B71-AEF4-54B8909BD302}">
  <a:tblStyle styleId="{232B88BB-FE7B-4B71-AEF4-54B8909BD3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boldItalic.fntdata"/><Relationship Id="rId20" Type="http://schemas.openxmlformats.org/officeDocument/2006/relationships/slide" Target="slides/slide14.xml"/><Relationship Id="rId42" Type="http://schemas.openxmlformats.org/officeDocument/2006/relationships/font" Target="fonts/SourceSansPro-bold.fntdata"/><Relationship Id="rId41" Type="http://schemas.openxmlformats.org/officeDocument/2006/relationships/font" Target="fonts/SourceSansPro-regular.fntdata"/><Relationship Id="rId22" Type="http://schemas.openxmlformats.org/officeDocument/2006/relationships/slide" Target="slides/slide16.xml"/><Relationship Id="rId44" Type="http://schemas.openxmlformats.org/officeDocument/2006/relationships/font" Target="fonts/SourceSansPro-boldItalic.fntdata"/><Relationship Id="rId21" Type="http://schemas.openxmlformats.org/officeDocument/2006/relationships/slide" Target="slides/slide15.xml"/><Relationship Id="rId43" Type="http://schemas.openxmlformats.org/officeDocument/2006/relationships/font" Target="fonts/SourceSansPro-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italic.fntdata"/><Relationship Id="rId30" Type="http://schemas.openxmlformats.org/officeDocument/2006/relationships/font" Target="fonts/RobotoMedium-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obotoMedium-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Rubik-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Rubik-italic.fntdata"/><Relationship Id="rId16" Type="http://schemas.openxmlformats.org/officeDocument/2006/relationships/slide" Target="slides/slide10.xml"/><Relationship Id="rId38" Type="http://schemas.openxmlformats.org/officeDocument/2006/relationships/font" Target="fonts/Rubik-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384a5d1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4384a5d104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384a5d1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4384a5d104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391878a9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4391878a95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1ab8ff7b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41ab8ff7b2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1ab8ff7b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41ab8ff7b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391878a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4391878a9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1ab8ff7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41ab8ff7b2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391878a95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4391878a95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391878a95_0_2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4391878a95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1ab8ff7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41ab8ff7b2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391878a9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4391878a95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391878a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Reference: https://www.kaggle.com/code/duyaryigit/rfm-segmentation-and-cltv-prediction</a:t>
            </a:r>
            <a:endParaRPr/>
          </a:p>
        </p:txBody>
      </p:sp>
      <p:sp>
        <p:nvSpPr>
          <p:cNvPr id="160" name="Google Shape;160;g24391878a95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391878a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4391878a95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6"/>
          <p:cNvSpPr/>
          <p:nvPr>
            <p:ph idx="2" type="pic"/>
          </p:nvPr>
        </p:nvSpPr>
        <p:spPr>
          <a:xfrm>
            <a:off x="1792288" y="612775"/>
            <a:ext cx="5486400" cy="4114800"/>
          </a:xfrm>
          <a:prstGeom prst="rect">
            <a:avLst/>
          </a:prstGeom>
          <a:noFill/>
          <a:ln>
            <a:noFill/>
          </a:ln>
        </p:spPr>
      </p:sp>
      <p:sp>
        <p:nvSpPr>
          <p:cNvPr id="64" name="Google Shape;64;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6CE3"/>
        </a:solidFill>
      </p:bgPr>
    </p:bg>
    <p:spTree>
      <p:nvGrpSpPr>
        <p:cNvPr id="83" name="Shape 83"/>
        <p:cNvGrpSpPr/>
        <p:nvPr/>
      </p:nvGrpSpPr>
      <p:grpSpPr>
        <a:xfrm>
          <a:off x="0" y="0"/>
          <a:ext cx="0" cy="0"/>
          <a:chOff x="0" y="0"/>
          <a:chExt cx="0" cy="0"/>
        </a:xfrm>
      </p:grpSpPr>
      <p:grpSp>
        <p:nvGrpSpPr>
          <p:cNvPr id="84" name="Google Shape;84;p1"/>
          <p:cNvGrpSpPr/>
          <p:nvPr/>
        </p:nvGrpSpPr>
        <p:grpSpPr>
          <a:xfrm rot="10800000">
            <a:off x="-12151423" y="-8030135"/>
            <a:ext cx="25574465" cy="26174213"/>
            <a:chOff x="9611" y="0"/>
            <a:chExt cx="34099287" cy="34898951"/>
          </a:xfrm>
        </p:grpSpPr>
        <p:sp>
          <p:nvSpPr>
            <p:cNvPr id="85" name="Google Shape;85;p1"/>
            <p:cNvSpPr/>
            <p:nvPr/>
          </p:nvSpPr>
          <p:spPr>
            <a:xfrm>
              <a:off x="2153886" y="0"/>
              <a:ext cx="31955012" cy="34898951"/>
            </a:xfrm>
            <a:prstGeom prst="rect">
              <a:avLst/>
            </a:pr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9611" y="96235"/>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a:off x="9611" y="13000533"/>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p:nvPr/>
          </p:nvSpPr>
          <p:spPr>
            <a:xfrm>
              <a:off x="9611" y="4397668"/>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9611" y="17301966"/>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a:off x="9611" y="25904831"/>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p:nvPr/>
          </p:nvSpPr>
          <p:spPr>
            <a:xfrm>
              <a:off x="9611" y="8699101"/>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p:nvPr/>
          </p:nvSpPr>
          <p:spPr>
            <a:xfrm>
              <a:off x="9611" y="21603399"/>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p:nvPr/>
          </p:nvSpPr>
          <p:spPr>
            <a:xfrm>
              <a:off x="9611" y="30206264"/>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EF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
          <p:cNvSpPr txBox="1"/>
          <p:nvPr/>
        </p:nvSpPr>
        <p:spPr>
          <a:xfrm>
            <a:off x="739150" y="2227224"/>
            <a:ext cx="9086400" cy="2949900"/>
          </a:xfrm>
          <a:prstGeom prst="rect">
            <a:avLst/>
          </a:prstGeom>
          <a:noFill/>
          <a:ln>
            <a:noFill/>
          </a:ln>
        </p:spPr>
        <p:txBody>
          <a:bodyPr anchorCtr="0" anchor="t" bIns="0" lIns="0" spcFirstLastPara="1" rIns="0" wrap="square" tIns="0">
            <a:spAutoFit/>
          </a:bodyPr>
          <a:lstStyle/>
          <a:p>
            <a:pPr indent="-6554" lvl="0" marL="0" marR="0" rtl="0" algn="l">
              <a:lnSpc>
                <a:spcPct val="110997"/>
              </a:lnSpc>
              <a:spcBef>
                <a:spcPts val="0"/>
              </a:spcBef>
              <a:spcAft>
                <a:spcPts val="0"/>
              </a:spcAft>
              <a:buNone/>
            </a:pPr>
            <a:r>
              <a:rPr b="1" lang="en-US" sz="10884">
                <a:solidFill>
                  <a:srgbClr val="7C6CE3"/>
                </a:solidFill>
                <a:latin typeface="Bebas Neue"/>
                <a:ea typeface="Bebas Neue"/>
                <a:cs typeface="Bebas Neue"/>
                <a:sym typeface="Bebas Neue"/>
              </a:rPr>
              <a:t>Customer Analysis</a:t>
            </a:r>
            <a:endParaRPr b="1" sz="10884">
              <a:solidFill>
                <a:srgbClr val="7C6CE3"/>
              </a:solidFill>
              <a:latin typeface="Bebas Neue"/>
              <a:ea typeface="Bebas Neue"/>
              <a:cs typeface="Bebas Neue"/>
              <a:sym typeface="Bebas Neue"/>
            </a:endParaRPr>
          </a:p>
          <a:p>
            <a:pPr indent="0" lvl="0" marL="0" marR="0" rtl="0" algn="l">
              <a:lnSpc>
                <a:spcPct val="110997"/>
              </a:lnSpc>
              <a:spcBef>
                <a:spcPts val="0"/>
              </a:spcBef>
              <a:spcAft>
                <a:spcPts val="0"/>
              </a:spcAft>
              <a:buNone/>
            </a:pPr>
            <a:r>
              <a:rPr b="1" lang="en-US" sz="7083">
                <a:solidFill>
                  <a:srgbClr val="7C6CE3"/>
                </a:solidFill>
                <a:latin typeface="Bebas Neue"/>
                <a:ea typeface="Bebas Neue"/>
                <a:cs typeface="Bebas Neue"/>
                <a:sym typeface="Bebas Neue"/>
              </a:rPr>
              <a:t>“Happy Customers, happy US”</a:t>
            </a:r>
            <a:endParaRPr b="1" sz="7083">
              <a:solidFill>
                <a:srgbClr val="7C6CE3"/>
              </a:solidFill>
              <a:latin typeface="Bebas Neue"/>
              <a:ea typeface="Bebas Neue"/>
              <a:cs typeface="Bebas Neue"/>
              <a:sym typeface="Bebas Neue"/>
            </a:endParaRPr>
          </a:p>
        </p:txBody>
      </p:sp>
      <p:pic>
        <p:nvPicPr>
          <p:cNvPr id="95" name="Google Shape;95;p1"/>
          <p:cNvPicPr preferRelativeResize="0"/>
          <p:nvPr/>
        </p:nvPicPr>
        <p:blipFill rotWithShape="1">
          <a:blip r:embed="rId3">
            <a:alphaModFix/>
          </a:blip>
          <a:srcRect b="0" l="0" r="0" t="0"/>
          <a:stretch/>
        </p:blipFill>
        <p:spPr>
          <a:xfrm>
            <a:off x="9825550" y="1028700"/>
            <a:ext cx="8572500" cy="8229601"/>
          </a:xfrm>
          <a:prstGeom prst="rect">
            <a:avLst/>
          </a:prstGeom>
          <a:noFill/>
          <a:ln>
            <a:noFill/>
          </a:ln>
        </p:spPr>
      </p:pic>
      <p:sp>
        <p:nvSpPr>
          <p:cNvPr id="96" name="Google Shape;96;p1"/>
          <p:cNvSpPr txBox="1"/>
          <p:nvPr/>
        </p:nvSpPr>
        <p:spPr>
          <a:xfrm>
            <a:off x="1234050" y="5637200"/>
            <a:ext cx="8874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t>Presented by Team S: </a:t>
            </a:r>
            <a:endParaRPr b="1" sz="3200"/>
          </a:p>
          <a:p>
            <a:pPr indent="0" lvl="0" marL="0" rtl="0" algn="l">
              <a:spcBef>
                <a:spcPts val="0"/>
              </a:spcBef>
              <a:spcAft>
                <a:spcPts val="0"/>
              </a:spcAft>
              <a:buNone/>
            </a:pPr>
            <a:r>
              <a:rPr lang="en-US" sz="3200"/>
              <a:t>Haoming Wang,</a:t>
            </a:r>
            <a:endParaRPr sz="3200"/>
          </a:p>
          <a:p>
            <a:pPr indent="0" lvl="0" marL="0" rtl="0" algn="l">
              <a:spcBef>
                <a:spcPts val="0"/>
              </a:spcBef>
              <a:spcAft>
                <a:spcPts val="0"/>
              </a:spcAft>
              <a:buNone/>
            </a:pPr>
            <a:r>
              <a:rPr lang="en-US" sz="3200"/>
              <a:t>Xuetian Xie, </a:t>
            </a:r>
            <a:endParaRPr sz="3200"/>
          </a:p>
          <a:p>
            <a:pPr indent="0" lvl="0" marL="0" rtl="0" algn="l">
              <a:spcBef>
                <a:spcPts val="0"/>
              </a:spcBef>
              <a:spcAft>
                <a:spcPts val="0"/>
              </a:spcAft>
              <a:buNone/>
            </a:pPr>
            <a:r>
              <a:rPr lang="en-US" sz="3200"/>
              <a:t>Shuo Yu, </a:t>
            </a:r>
            <a:endParaRPr sz="3200"/>
          </a:p>
          <a:p>
            <a:pPr indent="0" lvl="0" marL="0" rtl="0" algn="l">
              <a:spcBef>
                <a:spcPts val="0"/>
              </a:spcBef>
              <a:spcAft>
                <a:spcPts val="0"/>
              </a:spcAft>
              <a:buNone/>
            </a:pPr>
            <a:r>
              <a:rPr lang="en-US" sz="3200"/>
              <a:t>Shuoxin Yu</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96" name="Shape 196"/>
        <p:cNvGrpSpPr/>
        <p:nvPr/>
      </p:nvGrpSpPr>
      <p:grpSpPr>
        <a:xfrm>
          <a:off x="0" y="0"/>
          <a:ext cx="0" cy="0"/>
          <a:chOff x="0" y="0"/>
          <a:chExt cx="0" cy="0"/>
        </a:xfrm>
      </p:grpSpPr>
      <p:sp>
        <p:nvSpPr>
          <p:cNvPr id="197" name="Google Shape;197;g24384a5d104_0_9"/>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Performance Evaluation</a:t>
            </a:r>
            <a:endParaRPr/>
          </a:p>
        </p:txBody>
      </p:sp>
      <p:grpSp>
        <p:nvGrpSpPr>
          <p:cNvPr id="198" name="Google Shape;198;g24384a5d104_0_9"/>
          <p:cNvGrpSpPr/>
          <p:nvPr/>
        </p:nvGrpSpPr>
        <p:grpSpPr>
          <a:xfrm>
            <a:off x="521496" y="7536332"/>
            <a:ext cx="9243798" cy="1544593"/>
            <a:chOff x="1593000" y="2322568"/>
            <a:chExt cx="5957975" cy="643500"/>
          </a:xfrm>
        </p:grpSpPr>
        <p:sp>
          <p:nvSpPr>
            <p:cNvPr id="199" name="Google Shape;199;g24384a5d104_0_9"/>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00" name="Google Shape;200;g24384a5d104_0_9"/>
            <p:cNvSpPr/>
            <p:nvPr/>
          </p:nvSpPr>
          <p:spPr>
            <a:xfrm flipH="1">
              <a:off x="2283025" y="2322575"/>
              <a:ext cx="18444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01" name="Google Shape;201;g24384a5d104_0_9"/>
            <p:cNvSpPr/>
            <p:nvPr/>
          </p:nvSpPr>
          <p:spPr>
            <a:xfrm rot="-5400000">
              <a:off x="3501574" y="1934671"/>
              <a:ext cx="643356" cy="1419149"/>
            </a:xfrm>
            <a:prstGeom prst="flowChartOffpageConnector">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02" name="Google Shape;202;g24384a5d104_0_9"/>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700">
                  <a:solidFill>
                    <a:srgbClr val="FFFFFF"/>
                  </a:solidFill>
                  <a:latin typeface="Roboto Medium"/>
                  <a:ea typeface="Roboto Medium"/>
                  <a:cs typeface="Roboto Medium"/>
                  <a:sym typeface="Roboto Medium"/>
                </a:rPr>
                <a:t>Naive Bayes</a:t>
              </a:r>
              <a:endParaRPr sz="2700">
                <a:solidFill>
                  <a:srgbClr val="FFFFFF"/>
                </a:solidFill>
                <a:latin typeface="Roboto"/>
                <a:ea typeface="Roboto"/>
                <a:cs typeface="Roboto"/>
                <a:sym typeface="Roboto"/>
              </a:endParaRPr>
            </a:p>
          </p:txBody>
        </p:sp>
        <p:sp>
          <p:nvSpPr>
            <p:cNvPr id="203" name="Google Shape;203;g24384a5d104_0_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04" name="Google Shape;204;g24384a5d104_0_9"/>
            <p:cNvSpPr/>
            <p:nvPr/>
          </p:nvSpPr>
          <p:spPr>
            <a:xfrm>
              <a:off x="1593000" y="2322575"/>
              <a:ext cx="6900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700">
                  <a:solidFill>
                    <a:srgbClr val="FFFFFF"/>
                  </a:solidFill>
                  <a:latin typeface="Roboto Thin"/>
                  <a:ea typeface="Roboto Thin"/>
                  <a:cs typeface="Roboto Thin"/>
                  <a:sym typeface="Roboto Thin"/>
                </a:rPr>
                <a:t>04</a:t>
              </a:r>
              <a:endParaRPr sz="2700">
                <a:solidFill>
                  <a:srgbClr val="FFFFFF"/>
                </a:solidFill>
                <a:latin typeface="Roboto Thin"/>
                <a:ea typeface="Roboto Thin"/>
                <a:cs typeface="Roboto Thin"/>
                <a:sym typeface="Roboto Thin"/>
              </a:endParaRPr>
            </a:p>
          </p:txBody>
        </p:sp>
        <p:sp>
          <p:nvSpPr>
            <p:cNvPr id="205" name="Google Shape;205;g24384a5d104_0_9"/>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Accuracy: 0.7513</a:t>
              </a:r>
              <a:endParaRPr sz="2700">
                <a:solidFill>
                  <a:srgbClr val="674EA7"/>
                </a:solidFill>
                <a:latin typeface="Roboto"/>
                <a:ea typeface="Roboto"/>
                <a:cs typeface="Roboto"/>
                <a:sym typeface="Roboto"/>
              </a:endParaRPr>
            </a:p>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AUC: 0.736</a:t>
              </a:r>
              <a:endParaRPr sz="2700">
                <a:solidFill>
                  <a:srgbClr val="674EA7"/>
                </a:solidFill>
                <a:latin typeface="Roboto"/>
                <a:ea typeface="Roboto"/>
                <a:cs typeface="Roboto"/>
                <a:sym typeface="Roboto"/>
              </a:endParaRPr>
            </a:p>
          </p:txBody>
        </p:sp>
      </p:grpSp>
      <p:grpSp>
        <p:nvGrpSpPr>
          <p:cNvPr id="206" name="Google Shape;206;g24384a5d104_0_9"/>
          <p:cNvGrpSpPr/>
          <p:nvPr/>
        </p:nvGrpSpPr>
        <p:grpSpPr>
          <a:xfrm>
            <a:off x="521496" y="5964453"/>
            <a:ext cx="9243798" cy="1544593"/>
            <a:chOff x="1593000" y="2322568"/>
            <a:chExt cx="5957975" cy="643500"/>
          </a:xfrm>
        </p:grpSpPr>
        <p:sp>
          <p:nvSpPr>
            <p:cNvPr id="207" name="Google Shape;207;g24384a5d104_0_9"/>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08" name="Google Shape;208;g24384a5d104_0_9"/>
            <p:cNvSpPr/>
            <p:nvPr/>
          </p:nvSpPr>
          <p:spPr>
            <a:xfrm flipH="1">
              <a:off x="2283025" y="2322575"/>
              <a:ext cx="18444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09" name="Google Shape;209;g24384a5d104_0_9"/>
            <p:cNvSpPr/>
            <p:nvPr/>
          </p:nvSpPr>
          <p:spPr>
            <a:xfrm rot="-5400000">
              <a:off x="3501574" y="1934671"/>
              <a:ext cx="643356" cy="1419149"/>
            </a:xfrm>
            <a:prstGeom prst="flowChartOffpageConnector">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0" name="Google Shape;210;g24384a5d104_0_9"/>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700">
                  <a:solidFill>
                    <a:srgbClr val="FFFFFF"/>
                  </a:solidFill>
                  <a:latin typeface="Roboto Medium"/>
                  <a:ea typeface="Roboto Medium"/>
                  <a:cs typeface="Roboto Medium"/>
                  <a:sym typeface="Roboto Medium"/>
                </a:rPr>
                <a:t>Regression Tree</a:t>
              </a:r>
              <a:endParaRPr sz="2700">
                <a:solidFill>
                  <a:srgbClr val="FFFFFF"/>
                </a:solidFill>
                <a:latin typeface="Roboto"/>
                <a:ea typeface="Roboto"/>
                <a:cs typeface="Roboto"/>
                <a:sym typeface="Roboto"/>
              </a:endParaRPr>
            </a:p>
          </p:txBody>
        </p:sp>
        <p:sp>
          <p:nvSpPr>
            <p:cNvPr id="211" name="Google Shape;211;g24384a5d104_0_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2" name="Google Shape;212;g24384a5d104_0_9"/>
            <p:cNvSpPr/>
            <p:nvPr/>
          </p:nvSpPr>
          <p:spPr>
            <a:xfrm>
              <a:off x="1593000" y="2322575"/>
              <a:ext cx="6900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700">
                  <a:solidFill>
                    <a:srgbClr val="FFFFFF"/>
                  </a:solidFill>
                  <a:latin typeface="Roboto Thin"/>
                  <a:ea typeface="Roboto Thin"/>
                  <a:cs typeface="Roboto Thin"/>
                  <a:sym typeface="Roboto Thin"/>
                </a:rPr>
                <a:t>03</a:t>
              </a:r>
              <a:endParaRPr sz="2700">
                <a:solidFill>
                  <a:srgbClr val="FFFFFF"/>
                </a:solidFill>
                <a:latin typeface="Roboto Thin"/>
                <a:ea typeface="Roboto Thin"/>
                <a:cs typeface="Roboto Thin"/>
                <a:sym typeface="Roboto Thin"/>
              </a:endParaRPr>
            </a:p>
          </p:txBody>
        </p:sp>
        <p:sp>
          <p:nvSpPr>
            <p:cNvPr id="213" name="Google Shape;213;g24384a5d104_0_9"/>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Accuracy: 0.7893</a:t>
              </a:r>
              <a:endParaRPr sz="2700">
                <a:solidFill>
                  <a:srgbClr val="674EA7"/>
                </a:solidFill>
                <a:latin typeface="Roboto"/>
                <a:ea typeface="Roboto"/>
                <a:cs typeface="Roboto"/>
                <a:sym typeface="Roboto"/>
              </a:endParaRPr>
            </a:p>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AUC: 0.739</a:t>
              </a:r>
              <a:endParaRPr sz="2700">
                <a:solidFill>
                  <a:srgbClr val="674EA7"/>
                </a:solidFill>
                <a:latin typeface="Roboto"/>
                <a:ea typeface="Roboto"/>
                <a:cs typeface="Roboto"/>
                <a:sym typeface="Roboto"/>
              </a:endParaRPr>
            </a:p>
          </p:txBody>
        </p:sp>
      </p:grpSp>
      <p:grpSp>
        <p:nvGrpSpPr>
          <p:cNvPr id="214" name="Google Shape;214;g24384a5d104_0_9"/>
          <p:cNvGrpSpPr/>
          <p:nvPr/>
        </p:nvGrpSpPr>
        <p:grpSpPr>
          <a:xfrm>
            <a:off x="521496" y="4392510"/>
            <a:ext cx="9243798" cy="1544593"/>
            <a:chOff x="1593000" y="2322568"/>
            <a:chExt cx="5957975" cy="643500"/>
          </a:xfrm>
        </p:grpSpPr>
        <p:sp>
          <p:nvSpPr>
            <p:cNvPr id="215" name="Google Shape;215;g24384a5d104_0_9"/>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6" name="Google Shape;216;g24384a5d104_0_9"/>
            <p:cNvSpPr/>
            <p:nvPr/>
          </p:nvSpPr>
          <p:spPr>
            <a:xfrm flipH="1">
              <a:off x="2283025" y="2322575"/>
              <a:ext cx="18444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7" name="Google Shape;217;g24384a5d104_0_9"/>
            <p:cNvSpPr/>
            <p:nvPr/>
          </p:nvSpPr>
          <p:spPr>
            <a:xfrm rot="-5400000">
              <a:off x="3501574" y="1934671"/>
              <a:ext cx="643356" cy="1419149"/>
            </a:xfrm>
            <a:prstGeom prst="flowChartOffpageConnector">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18" name="Google Shape;218;g24384a5d104_0_9"/>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700">
                  <a:solidFill>
                    <a:srgbClr val="FFFFFF"/>
                  </a:solidFill>
                  <a:latin typeface="Roboto Medium"/>
                  <a:ea typeface="Roboto Medium"/>
                  <a:cs typeface="Roboto Medium"/>
                  <a:sym typeface="Roboto Medium"/>
                </a:rPr>
                <a:t>Logistic Regression</a:t>
              </a:r>
              <a:endParaRPr sz="2700">
                <a:solidFill>
                  <a:srgbClr val="FFFFFF"/>
                </a:solidFill>
                <a:latin typeface="Roboto"/>
                <a:ea typeface="Roboto"/>
                <a:cs typeface="Roboto"/>
                <a:sym typeface="Roboto"/>
              </a:endParaRPr>
            </a:p>
          </p:txBody>
        </p:sp>
        <p:sp>
          <p:nvSpPr>
            <p:cNvPr id="219" name="Google Shape;219;g24384a5d104_0_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0" name="Google Shape;220;g24384a5d104_0_9"/>
            <p:cNvSpPr/>
            <p:nvPr/>
          </p:nvSpPr>
          <p:spPr>
            <a:xfrm>
              <a:off x="1593000" y="2322575"/>
              <a:ext cx="6900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700">
                  <a:solidFill>
                    <a:srgbClr val="FFFFFF"/>
                  </a:solidFill>
                  <a:latin typeface="Roboto Thin"/>
                  <a:ea typeface="Roboto Thin"/>
                  <a:cs typeface="Roboto Thin"/>
                  <a:sym typeface="Roboto Thin"/>
                </a:rPr>
                <a:t>02</a:t>
              </a:r>
              <a:endParaRPr sz="2700">
                <a:solidFill>
                  <a:srgbClr val="FFFFFF"/>
                </a:solidFill>
                <a:latin typeface="Roboto Thin"/>
                <a:ea typeface="Roboto Thin"/>
                <a:cs typeface="Roboto Thin"/>
                <a:sym typeface="Roboto Thin"/>
              </a:endParaRPr>
            </a:p>
          </p:txBody>
        </p:sp>
        <p:sp>
          <p:nvSpPr>
            <p:cNvPr id="221" name="Google Shape;221;g24384a5d104_0_9"/>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Accuracy: 0.8071</a:t>
              </a:r>
              <a:endParaRPr sz="2700">
                <a:solidFill>
                  <a:srgbClr val="674EA7"/>
                </a:solidFill>
                <a:latin typeface="Roboto"/>
                <a:ea typeface="Roboto"/>
                <a:cs typeface="Roboto"/>
                <a:sym typeface="Roboto"/>
              </a:endParaRPr>
            </a:p>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AUC: 0.758</a:t>
              </a:r>
              <a:endParaRPr sz="2700">
                <a:solidFill>
                  <a:srgbClr val="674EA7"/>
                </a:solidFill>
                <a:latin typeface="Roboto"/>
                <a:ea typeface="Roboto"/>
                <a:cs typeface="Roboto"/>
                <a:sym typeface="Roboto"/>
              </a:endParaRPr>
            </a:p>
          </p:txBody>
        </p:sp>
      </p:grpSp>
      <p:grpSp>
        <p:nvGrpSpPr>
          <p:cNvPr id="222" name="Google Shape;222;g24384a5d104_0_9"/>
          <p:cNvGrpSpPr/>
          <p:nvPr/>
        </p:nvGrpSpPr>
        <p:grpSpPr>
          <a:xfrm>
            <a:off x="521496" y="2820650"/>
            <a:ext cx="9243798" cy="1544593"/>
            <a:chOff x="1593000" y="2322568"/>
            <a:chExt cx="5957975" cy="643500"/>
          </a:xfrm>
        </p:grpSpPr>
        <p:sp>
          <p:nvSpPr>
            <p:cNvPr id="223" name="Google Shape;223;g24384a5d104_0_9"/>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4" name="Google Shape;224;g24384a5d104_0_9"/>
            <p:cNvSpPr/>
            <p:nvPr/>
          </p:nvSpPr>
          <p:spPr>
            <a:xfrm flipH="1">
              <a:off x="2283025" y="2322575"/>
              <a:ext cx="18444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5" name="Google Shape;225;g24384a5d104_0_9"/>
            <p:cNvSpPr/>
            <p:nvPr/>
          </p:nvSpPr>
          <p:spPr>
            <a:xfrm rot="-5400000">
              <a:off x="3501574" y="1934671"/>
              <a:ext cx="643356" cy="1419149"/>
            </a:xfrm>
            <a:prstGeom prst="flowChartOffpageConnector">
              <a:avLst/>
            </a:prstGeom>
            <a:solidFill>
              <a:srgbClr val="7C6C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6" name="Google Shape;226;g24384a5d104_0_9"/>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700">
                  <a:solidFill>
                    <a:srgbClr val="FFFFFF"/>
                  </a:solidFill>
                  <a:latin typeface="Roboto Medium"/>
                  <a:ea typeface="Roboto Medium"/>
                  <a:cs typeface="Roboto Medium"/>
                  <a:sym typeface="Roboto Medium"/>
                </a:rPr>
                <a:t>Random Forest</a:t>
              </a:r>
              <a:endParaRPr sz="2700">
                <a:solidFill>
                  <a:srgbClr val="FFFFFF"/>
                </a:solidFill>
                <a:latin typeface="Roboto"/>
                <a:ea typeface="Roboto"/>
                <a:cs typeface="Roboto"/>
                <a:sym typeface="Roboto"/>
              </a:endParaRPr>
            </a:p>
          </p:txBody>
        </p:sp>
        <p:sp>
          <p:nvSpPr>
            <p:cNvPr id="227" name="Google Shape;227;g24384a5d104_0_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700"/>
            </a:p>
          </p:txBody>
        </p:sp>
        <p:sp>
          <p:nvSpPr>
            <p:cNvPr id="228" name="Google Shape;228;g24384a5d104_0_9"/>
            <p:cNvSpPr/>
            <p:nvPr/>
          </p:nvSpPr>
          <p:spPr>
            <a:xfrm>
              <a:off x="1593000" y="2322575"/>
              <a:ext cx="690000" cy="642600"/>
            </a:xfrm>
            <a:prstGeom prst="rect">
              <a:avLst/>
            </a:prstGeom>
            <a:solidFill>
              <a:srgbClr val="7C6CE3"/>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700">
                  <a:solidFill>
                    <a:srgbClr val="FFFFFF"/>
                  </a:solidFill>
                  <a:latin typeface="Roboto Thin"/>
                  <a:ea typeface="Roboto Thin"/>
                  <a:cs typeface="Roboto Thin"/>
                  <a:sym typeface="Roboto Thin"/>
                </a:rPr>
                <a:t>01</a:t>
              </a:r>
              <a:endParaRPr sz="2700">
                <a:solidFill>
                  <a:srgbClr val="FFFFFF"/>
                </a:solidFill>
                <a:latin typeface="Roboto Thin"/>
                <a:ea typeface="Roboto Thin"/>
                <a:cs typeface="Roboto Thin"/>
                <a:sym typeface="Roboto Thin"/>
              </a:endParaRPr>
            </a:p>
          </p:txBody>
        </p:sp>
        <p:sp>
          <p:nvSpPr>
            <p:cNvPr id="229" name="Google Shape;229;g24384a5d104_0_9"/>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Accuracy: 0.827</a:t>
              </a:r>
              <a:endParaRPr sz="2700">
                <a:solidFill>
                  <a:srgbClr val="674EA7"/>
                </a:solidFill>
                <a:latin typeface="Roboto"/>
                <a:ea typeface="Roboto"/>
                <a:cs typeface="Roboto"/>
                <a:sym typeface="Roboto"/>
              </a:endParaRPr>
            </a:p>
            <a:p>
              <a:pPr indent="-628650" lvl="0" marL="914400" rtl="0" algn="l">
                <a:lnSpc>
                  <a:spcPct val="115000"/>
                </a:lnSpc>
                <a:spcBef>
                  <a:spcPts val="0"/>
                </a:spcBef>
                <a:spcAft>
                  <a:spcPts val="0"/>
                </a:spcAft>
                <a:buClr>
                  <a:srgbClr val="674EA7"/>
                </a:buClr>
                <a:buSzPts val="2700"/>
                <a:buFont typeface="Roboto"/>
                <a:buChar char="●"/>
              </a:pPr>
              <a:r>
                <a:rPr lang="en-US" sz="2700">
                  <a:solidFill>
                    <a:srgbClr val="674EA7"/>
                  </a:solidFill>
                  <a:latin typeface="Roboto"/>
                  <a:ea typeface="Roboto"/>
                  <a:cs typeface="Roboto"/>
                  <a:sym typeface="Roboto"/>
                </a:rPr>
                <a:t>AUC: 0.776</a:t>
              </a:r>
              <a:endParaRPr sz="2700">
                <a:solidFill>
                  <a:srgbClr val="674EA7"/>
                </a:solidFill>
                <a:latin typeface="Roboto"/>
                <a:ea typeface="Roboto"/>
                <a:cs typeface="Roboto"/>
                <a:sym typeface="Roboto"/>
              </a:endParaRPr>
            </a:p>
          </p:txBody>
        </p:sp>
      </p:grpSp>
      <p:sp>
        <p:nvSpPr>
          <p:cNvPr id="230" name="Google Shape;230;g24384a5d104_0_9"/>
          <p:cNvSpPr txBox="1"/>
          <p:nvPr/>
        </p:nvSpPr>
        <p:spPr>
          <a:xfrm>
            <a:off x="10642550" y="2820650"/>
            <a:ext cx="7229400" cy="652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3000">
                <a:solidFill>
                  <a:schemeClr val="dk1"/>
                </a:solidFill>
                <a:latin typeface="Source Sans Pro"/>
                <a:ea typeface="Source Sans Pro"/>
                <a:cs typeface="Source Sans Pro"/>
                <a:sym typeface="Source Sans Pro"/>
              </a:rPr>
              <a:t>Selecting the best model based on their</a:t>
            </a:r>
            <a:r>
              <a:rPr b="1" lang="en-US" sz="3000">
                <a:solidFill>
                  <a:schemeClr val="dk1"/>
                </a:solidFill>
                <a:latin typeface="Source Sans Pro"/>
                <a:ea typeface="Source Sans Pro"/>
                <a:cs typeface="Source Sans Pro"/>
                <a:sym typeface="Source Sans Pro"/>
              </a:rPr>
              <a:t> Test accuracy </a:t>
            </a:r>
            <a:r>
              <a:rPr lang="en-US" sz="3000">
                <a:solidFill>
                  <a:schemeClr val="dk1"/>
                </a:solidFill>
                <a:latin typeface="Source Sans Pro"/>
                <a:ea typeface="Source Sans Pro"/>
                <a:cs typeface="Source Sans Pro"/>
                <a:sym typeface="Source Sans Pro"/>
              </a:rPr>
              <a:t>and</a:t>
            </a:r>
            <a:r>
              <a:rPr b="1" lang="en-US" sz="3000">
                <a:solidFill>
                  <a:schemeClr val="dk1"/>
                </a:solidFill>
                <a:latin typeface="Source Sans Pro"/>
                <a:ea typeface="Source Sans Pro"/>
                <a:cs typeface="Source Sans Pro"/>
                <a:sym typeface="Source Sans Pro"/>
              </a:rPr>
              <a:t> AUC </a:t>
            </a:r>
            <a:r>
              <a:rPr lang="en-US" sz="3000">
                <a:solidFill>
                  <a:schemeClr val="dk1"/>
                </a:solidFill>
                <a:latin typeface="Source Sans Pro"/>
                <a:ea typeface="Source Sans Pro"/>
                <a:cs typeface="Source Sans Pro"/>
                <a:sym typeface="Source Sans Pro"/>
              </a:rPr>
              <a:t>score. </a:t>
            </a:r>
            <a:endParaRPr sz="3000">
              <a:solidFill>
                <a:schemeClr val="dk1"/>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Random Forest has the best prediction performance.</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Logistic regression output provides  the  information between dependent variable and independent variable by interpreting their coefficients.</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Regression Tree provides useful visualization based on the splits.</a:t>
            </a:r>
            <a:endParaRPr sz="2800">
              <a:solidFill>
                <a:srgbClr val="101214"/>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34" name="Shape 234"/>
        <p:cNvGrpSpPr/>
        <p:nvPr/>
      </p:nvGrpSpPr>
      <p:grpSpPr>
        <a:xfrm>
          <a:off x="0" y="0"/>
          <a:ext cx="0" cy="0"/>
          <a:chOff x="0" y="0"/>
          <a:chExt cx="0" cy="0"/>
        </a:xfrm>
      </p:grpSpPr>
      <p:sp>
        <p:nvSpPr>
          <p:cNvPr id="235" name="Google Shape;235;g24384a5d104_0_4"/>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Performance Evaluation</a:t>
            </a:r>
            <a:endParaRPr/>
          </a:p>
        </p:txBody>
      </p:sp>
      <p:pic>
        <p:nvPicPr>
          <p:cNvPr id="236" name="Google Shape;236;g24384a5d104_0_4"/>
          <p:cNvPicPr preferRelativeResize="0"/>
          <p:nvPr/>
        </p:nvPicPr>
        <p:blipFill>
          <a:blip r:embed="rId3">
            <a:alphaModFix/>
          </a:blip>
          <a:stretch>
            <a:fillRect/>
          </a:stretch>
        </p:blipFill>
        <p:spPr>
          <a:xfrm>
            <a:off x="9046950" y="2009000"/>
            <a:ext cx="9064449" cy="7412975"/>
          </a:xfrm>
          <a:prstGeom prst="rect">
            <a:avLst/>
          </a:prstGeom>
          <a:noFill/>
          <a:ln>
            <a:noFill/>
          </a:ln>
        </p:spPr>
      </p:pic>
      <p:pic>
        <p:nvPicPr>
          <p:cNvPr id="237" name="Google Shape;237;g24384a5d104_0_4"/>
          <p:cNvPicPr preferRelativeResize="0"/>
          <p:nvPr/>
        </p:nvPicPr>
        <p:blipFill>
          <a:blip r:embed="rId4">
            <a:alphaModFix/>
          </a:blip>
          <a:stretch>
            <a:fillRect/>
          </a:stretch>
        </p:blipFill>
        <p:spPr>
          <a:xfrm>
            <a:off x="605025" y="2460800"/>
            <a:ext cx="8630408" cy="70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41" name="Shape 241"/>
        <p:cNvGrpSpPr/>
        <p:nvPr/>
      </p:nvGrpSpPr>
      <p:grpSpPr>
        <a:xfrm>
          <a:off x="0" y="0"/>
          <a:ext cx="0" cy="0"/>
          <a:chOff x="0" y="0"/>
          <a:chExt cx="0" cy="0"/>
        </a:xfrm>
      </p:grpSpPr>
      <p:grpSp>
        <p:nvGrpSpPr>
          <p:cNvPr id="242" name="Google Shape;242;g24391878a95_0_76"/>
          <p:cNvGrpSpPr/>
          <p:nvPr/>
        </p:nvGrpSpPr>
        <p:grpSpPr>
          <a:xfrm rot="-5400000">
            <a:off x="-153132" y="1907277"/>
            <a:ext cx="1383304" cy="1210391"/>
            <a:chOff x="0" y="0"/>
            <a:chExt cx="812800" cy="711200"/>
          </a:xfrm>
        </p:grpSpPr>
        <p:sp>
          <p:nvSpPr>
            <p:cNvPr id="243" name="Google Shape;243;g24391878a95_0_7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0ACBA9"/>
            </a:solidFill>
            <a:ln>
              <a:noFill/>
            </a:ln>
          </p:spPr>
        </p:sp>
        <p:sp>
          <p:nvSpPr>
            <p:cNvPr id="244" name="Google Shape;244;g24391878a95_0_7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5" name="Google Shape;245;g24391878a95_0_76"/>
          <p:cNvGrpSpPr/>
          <p:nvPr/>
        </p:nvGrpSpPr>
        <p:grpSpPr>
          <a:xfrm rot="-5400000">
            <a:off x="-153132" y="4419012"/>
            <a:ext cx="1383304" cy="1210391"/>
            <a:chOff x="0" y="0"/>
            <a:chExt cx="812800" cy="711200"/>
          </a:xfrm>
        </p:grpSpPr>
        <p:sp>
          <p:nvSpPr>
            <p:cNvPr id="246" name="Google Shape;246;g24391878a95_0_7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EF78B4"/>
            </a:solidFill>
            <a:ln>
              <a:noFill/>
            </a:ln>
          </p:spPr>
        </p:sp>
        <p:sp>
          <p:nvSpPr>
            <p:cNvPr id="247" name="Google Shape;247;g24391878a95_0_7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8" name="Google Shape;248;g24391878a95_0_76"/>
          <p:cNvGrpSpPr/>
          <p:nvPr/>
        </p:nvGrpSpPr>
        <p:grpSpPr>
          <a:xfrm rot="-5400000">
            <a:off x="-153132" y="6930748"/>
            <a:ext cx="1383304" cy="1210391"/>
            <a:chOff x="0" y="0"/>
            <a:chExt cx="812800" cy="711200"/>
          </a:xfrm>
        </p:grpSpPr>
        <p:sp>
          <p:nvSpPr>
            <p:cNvPr id="249" name="Google Shape;249;g24391878a95_0_7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37C9EF"/>
            </a:solidFill>
            <a:ln>
              <a:noFill/>
            </a:ln>
          </p:spPr>
        </p:sp>
        <p:sp>
          <p:nvSpPr>
            <p:cNvPr id="250" name="Google Shape;250;g24391878a95_0_7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1" name="Google Shape;251;g24391878a95_0_76"/>
          <p:cNvSpPr txBox="1"/>
          <p:nvPr/>
        </p:nvSpPr>
        <p:spPr>
          <a:xfrm>
            <a:off x="3704250" y="3629325"/>
            <a:ext cx="10879500" cy="4806600"/>
          </a:xfrm>
          <a:prstGeom prst="rect">
            <a:avLst/>
          </a:prstGeom>
          <a:noFill/>
          <a:ln>
            <a:noFill/>
          </a:ln>
        </p:spPr>
        <p:txBody>
          <a:bodyPr anchorCtr="0" anchor="t" bIns="91425" lIns="91425" spcFirstLastPara="1" rIns="91425" wrap="square" tIns="91425">
            <a:spAutoFit/>
          </a:bodyPr>
          <a:lstStyle/>
          <a:p>
            <a:pPr indent="0" lvl="0" marL="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From </a:t>
            </a:r>
            <a:r>
              <a:rPr b="1" lang="en-US" sz="6999">
                <a:solidFill>
                  <a:srgbClr val="7C6CE3"/>
                </a:solidFill>
                <a:latin typeface="Bebas Neue"/>
                <a:ea typeface="Bebas Neue"/>
                <a:cs typeface="Bebas Neue"/>
                <a:sym typeface="Bebas Neue"/>
              </a:rPr>
              <a:t>NUmbers to the Real World Application</a:t>
            </a:r>
            <a:endParaRPr b="1" sz="6999">
              <a:solidFill>
                <a:srgbClr val="7C6CE3"/>
              </a:solidFill>
              <a:latin typeface="Bebas Neue"/>
              <a:ea typeface="Bebas Neue"/>
              <a:cs typeface="Bebas Neue"/>
              <a:sym typeface="Bebas Neue"/>
            </a:endParaRPr>
          </a:p>
          <a:p>
            <a:pPr indent="0" lvl="0" marL="0" rtl="0" algn="ctr">
              <a:lnSpc>
                <a:spcPct val="111001"/>
              </a:lnSpc>
              <a:spcBef>
                <a:spcPts val="0"/>
              </a:spcBef>
              <a:spcAft>
                <a:spcPts val="0"/>
              </a:spcAft>
              <a:buNone/>
            </a:pPr>
            <a:r>
              <a:rPr b="1" lang="en-US" sz="4500">
                <a:solidFill>
                  <a:srgbClr val="7C6CE3"/>
                </a:solidFill>
                <a:latin typeface="Bebas Neue"/>
                <a:ea typeface="Bebas Neue"/>
                <a:cs typeface="Bebas Neue"/>
                <a:sym typeface="Bebas Neue"/>
              </a:rPr>
              <a:t>“Does our client understand these numbers?”</a:t>
            </a:r>
            <a:endParaRPr b="1" sz="4500">
              <a:solidFill>
                <a:srgbClr val="7C6CE3"/>
              </a:solidFill>
              <a:latin typeface="Bebas Neue"/>
              <a:ea typeface="Bebas Neue"/>
              <a:cs typeface="Bebas Neue"/>
              <a:sym typeface="Bebas Neue"/>
            </a:endParaRPr>
          </a:p>
          <a:p>
            <a:pPr indent="0" lvl="0" marL="0" rtl="0" algn="ctr">
              <a:lnSpc>
                <a:spcPct val="111001"/>
              </a:lnSpc>
              <a:spcBef>
                <a:spcPts val="0"/>
              </a:spcBef>
              <a:spcAft>
                <a:spcPts val="0"/>
              </a:spcAft>
              <a:buClr>
                <a:schemeClr val="dk1"/>
              </a:buClr>
              <a:buSzPts val="1100"/>
              <a:buFont typeface="Arial"/>
              <a:buNone/>
            </a:pPr>
            <a:r>
              <a:rPr b="1" lang="en-US" sz="4500">
                <a:solidFill>
                  <a:srgbClr val="7C6CE3"/>
                </a:solidFill>
                <a:latin typeface="Bebas Neue"/>
                <a:ea typeface="Bebas Neue"/>
                <a:cs typeface="Bebas Neue"/>
                <a:sym typeface="Bebas Neue"/>
              </a:rPr>
              <a:t>“What we can tell them?”</a:t>
            </a:r>
            <a:endParaRPr b="1" sz="4500">
              <a:solidFill>
                <a:srgbClr val="7C6CE3"/>
              </a:solidFill>
              <a:latin typeface="Bebas Neue"/>
              <a:ea typeface="Bebas Neue"/>
              <a:cs typeface="Bebas Neue"/>
              <a:sym typeface="Bebas Neue"/>
            </a:endParaRPr>
          </a:p>
          <a:p>
            <a:pPr indent="0" lvl="0" marL="0" rtl="0" algn="ctr">
              <a:lnSpc>
                <a:spcPct val="111001"/>
              </a:lnSpc>
              <a:spcBef>
                <a:spcPts val="0"/>
              </a:spcBef>
              <a:spcAft>
                <a:spcPts val="0"/>
              </a:spcAft>
              <a:buNone/>
            </a:pPr>
            <a:r>
              <a:t/>
            </a:r>
            <a:endParaRPr b="1" sz="4500">
              <a:solidFill>
                <a:srgbClr val="7C6CE3"/>
              </a:solidFill>
              <a:latin typeface="Bebas Neue"/>
              <a:ea typeface="Bebas Neue"/>
              <a:cs typeface="Bebas Neue"/>
              <a:sym typeface="Bebas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55" name="Shape 255"/>
        <p:cNvGrpSpPr/>
        <p:nvPr/>
      </p:nvGrpSpPr>
      <p:grpSpPr>
        <a:xfrm>
          <a:off x="0" y="0"/>
          <a:ext cx="0" cy="0"/>
          <a:chOff x="0" y="0"/>
          <a:chExt cx="0" cy="0"/>
        </a:xfrm>
      </p:grpSpPr>
      <p:sp>
        <p:nvSpPr>
          <p:cNvPr id="256" name="Google Shape;256;g241ab8ff7b2_0_41"/>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Regression Tree</a:t>
            </a:r>
            <a:endParaRPr/>
          </a:p>
        </p:txBody>
      </p:sp>
      <p:pic>
        <p:nvPicPr>
          <p:cNvPr id="257" name="Google Shape;257;g241ab8ff7b2_0_41"/>
          <p:cNvPicPr preferRelativeResize="0"/>
          <p:nvPr/>
        </p:nvPicPr>
        <p:blipFill>
          <a:blip r:embed="rId3">
            <a:alphaModFix/>
          </a:blip>
          <a:stretch>
            <a:fillRect/>
          </a:stretch>
        </p:blipFill>
        <p:spPr>
          <a:xfrm>
            <a:off x="0" y="3286225"/>
            <a:ext cx="9479501" cy="5771951"/>
          </a:xfrm>
          <a:prstGeom prst="rect">
            <a:avLst/>
          </a:prstGeom>
          <a:noFill/>
          <a:ln>
            <a:noFill/>
          </a:ln>
        </p:spPr>
      </p:pic>
      <p:sp>
        <p:nvSpPr>
          <p:cNvPr id="258" name="Google Shape;258;g241ab8ff7b2_0_41"/>
          <p:cNvSpPr txBox="1"/>
          <p:nvPr/>
        </p:nvSpPr>
        <p:spPr>
          <a:xfrm>
            <a:off x="9479500" y="2628925"/>
            <a:ext cx="8742300" cy="72960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Customers with annual Income  less than $30359.5 are less likely to spent most on wine. </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For Customers with annual income greater than $30359.5:</a:t>
            </a:r>
            <a:endParaRPr sz="2800">
              <a:solidFill>
                <a:schemeClr val="dk1"/>
              </a:solidFill>
              <a:latin typeface="Source Sans Pro"/>
              <a:ea typeface="Source Sans Pro"/>
              <a:cs typeface="Source Sans Pro"/>
              <a:sym typeface="Source Sans Pro"/>
            </a:endParaRPr>
          </a:p>
          <a:p>
            <a:pPr indent="-406400" lvl="1" marL="9144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Those have teenagers at home are more likely to spend most on  wine</a:t>
            </a:r>
            <a:endParaRPr sz="2800">
              <a:solidFill>
                <a:schemeClr val="dk1"/>
              </a:solidFill>
              <a:latin typeface="Source Sans Pro"/>
              <a:ea typeface="Source Sans Pro"/>
              <a:cs typeface="Source Sans Pro"/>
              <a:sym typeface="Source Sans Pro"/>
            </a:endParaRPr>
          </a:p>
          <a:p>
            <a:pPr indent="-406400" lvl="1" marL="9144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Those don’t have teenagers at home, with education level of basic, master or PhD are more likely to spend most on  wine</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For Customers with annual income greater than $30359.5, no teenagers at home, education level of 2n cycle and graduation:</a:t>
            </a:r>
            <a:endParaRPr sz="2800">
              <a:solidFill>
                <a:schemeClr val="dk1"/>
              </a:solidFill>
              <a:latin typeface="Source Sans Pro"/>
              <a:ea typeface="Source Sans Pro"/>
              <a:cs typeface="Source Sans Pro"/>
              <a:sym typeface="Source Sans Pro"/>
            </a:endParaRPr>
          </a:p>
          <a:p>
            <a:pPr indent="-406400" lvl="1" marL="9144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Those annual income less than $47869.5 are less likely to spend most on  wine</a:t>
            </a:r>
            <a:endParaRPr sz="2800">
              <a:solidFill>
                <a:schemeClr val="dk1"/>
              </a:solidFill>
              <a:latin typeface="Source Sans Pro"/>
              <a:ea typeface="Source Sans Pro"/>
              <a:cs typeface="Source Sans Pro"/>
              <a:sym typeface="Source Sans Pro"/>
            </a:endParaRPr>
          </a:p>
          <a:p>
            <a:pPr indent="-406400" lvl="1" marL="9144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Those annual income greater than $47869.5 are more likely to spend most on wine</a:t>
            </a:r>
            <a:endParaRPr sz="2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62" name="Shape 262"/>
        <p:cNvGrpSpPr/>
        <p:nvPr/>
      </p:nvGrpSpPr>
      <p:grpSpPr>
        <a:xfrm>
          <a:off x="0" y="0"/>
          <a:ext cx="0" cy="0"/>
          <a:chOff x="0" y="0"/>
          <a:chExt cx="0" cy="0"/>
        </a:xfrm>
      </p:grpSpPr>
      <p:sp>
        <p:nvSpPr>
          <p:cNvPr id="263" name="Google Shape;263;g241ab8ff7b2_0_37"/>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Naive Bayes </a:t>
            </a:r>
            <a:endParaRPr/>
          </a:p>
        </p:txBody>
      </p:sp>
      <p:sp>
        <p:nvSpPr>
          <p:cNvPr id="264" name="Google Shape;264;g241ab8ff7b2_0_37"/>
          <p:cNvSpPr txBox="1"/>
          <p:nvPr/>
        </p:nvSpPr>
        <p:spPr>
          <a:xfrm>
            <a:off x="9386700" y="2410375"/>
            <a:ext cx="8901300" cy="7942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Among all the </a:t>
            </a:r>
            <a:r>
              <a:rPr lang="en-US" sz="2800">
                <a:latin typeface="Source Sans Pro"/>
                <a:ea typeface="Source Sans Pro"/>
                <a:cs typeface="Source Sans Pro"/>
                <a:sym typeface="Source Sans Pro"/>
              </a:rPr>
              <a:t>customer</a:t>
            </a:r>
            <a:r>
              <a:rPr lang="en-US" sz="2800">
                <a:latin typeface="Source Sans Pro"/>
                <a:ea typeface="Source Sans Pro"/>
                <a:cs typeface="Source Sans Pro"/>
                <a:sym typeface="Source Sans Pro"/>
              </a:rPr>
              <a:t> whose education background is 2n cycle, they are more likely to spend the max on wine, by comparing 0.15 and 0.57. </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Probability of education background is basic and spend max on wine is 0 because in our train dataset, all the customer who has basic education will not spend max on wine.  </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Customer who are more  likely to spend max on wine are those customers who has a mean income of $53,736 compared to a mean  income of $39,641.</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The mean number of deals purchase for customers who are more likely to spend max on wine is higher than those not.</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There is a clearly difference between the number of store purchase for customer who spent max on wine or not, which is making sense because based on common knowledge people tend to purchase wine in store more than online. </a:t>
            </a:r>
            <a:endParaRPr sz="2800">
              <a:latin typeface="Source Sans Pro"/>
              <a:ea typeface="Source Sans Pro"/>
              <a:cs typeface="Source Sans Pro"/>
              <a:sym typeface="Source Sans Pro"/>
            </a:endParaRPr>
          </a:p>
        </p:txBody>
      </p:sp>
      <p:pic>
        <p:nvPicPr>
          <p:cNvPr id="265" name="Google Shape;265;g241ab8ff7b2_0_37"/>
          <p:cNvPicPr preferRelativeResize="0"/>
          <p:nvPr/>
        </p:nvPicPr>
        <p:blipFill>
          <a:blip r:embed="rId3">
            <a:alphaModFix/>
          </a:blip>
          <a:stretch>
            <a:fillRect/>
          </a:stretch>
        </p:blipFill>
        <p:spPr>
          <a:xfrm>
            <a:off x="1408675" y="2410375"/>
            <a:ext cx="7296150" cy="6724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69" name="Shape 269"/>
        <p:cNvGrpSpPr/>
        <p:nvPr/>
      </p:nvGrpSpPr>
      <p:grpSpPr>
        <a:xfrm>
          <a:off x="0" y="0"/>
          <a:ext cx="0" cy="0"/>
          <a:chOff x="0" y="0"/>
          <a:chExt cx="0" cy="0"/>
        </a:xfrm>
      </p:grpSpPr>
      <p:sp>
        <p:nvSpPr>
          <p:cNvPr id="270" name="Google Shape;270;g24391878a95_0_6"/>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Logistic Regression</a:t>
            </a:r>
            <a:endParaRPr/>
          </a:p>
        </p:txBody>
      </p:sp>
      <p:sp>
        <p:nvSpPr>
          <p:cNvPr id="271" name="Google Shape;271;g24391878a95_0_6"/>
          <p:cNvSpPr txBox="1"/>
          <p:nvPr/>
        </p:nvSpPr>
        <p:spPr>
          <a:xfrm>
            <a:off x="7339075" y="2541750"/>
            <a:ext cx="10103400" cy="75114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A one dollar increase in income increases the odds of spending most on wine by a factor of 1.000047</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solidFill>
                  <a:schemeClr val="dk1"/>
                </a:solidFill>
                <a:latin typeface="Source Sans Pro"/>
                <a:ea typeface="Source Sans Pro"/>
                <a:cs typeface="Source Sans Pro"/>
                <a:sym typeface="Source Sans Pro"/>
              </a:rPr>
              <a:t>A one increase in the number of teenagers at home increases the odds of spending most on wine by a factor of 4.8694</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A one day increase in the number of days since last purchase decreases the odds of spending most on wine by a factor of 0.9955</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A one unit increase in the number of purchases with discount increases the odds of spending most on wine by a factor of  1.1316</a:t>
            </a:r>
            <a:endParaRPr sz="2800">
              <a:solidFill>
                <a:schemeClr val="dk1"/>
              </a:solidFill>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A one unit increase in number of website visits last month increases the odds of spending most on wine by a factor of 1.2378</a:t>
            </a:r>
            <a:endParaRPr sz="2800">
              <a:latin typeface="Source Sans Pro"/>
              <a:ea typeface="Source Sans Pro"/>
              <a:cs typeface="Source Sans Pro"/>
              <a:sym typeface="Source Sans Pro"/>
            </a:endParaRPr>
          </a:p>
          <a:p>
            <a:pPr indent="-406400" lvl="0" marL="457200" rtl="0" algn="l">
              <a:spcBef>
                <a:spcPts val="0"/>
              </a:spcBef>
              <a:spcAft>
                <a:spcPts val="0"/>
              </a:spcAft>
              <a:buSzPts val="2800"/>
              <a:buFont typeface="Source Sans Pro"/>
              <a:buChar char="●"/>
            </a:pPr>
            <a:r>
              <a:rPr lang="en-US" sz="2800">
                <a:latin typeface="Source Sans Pro"/>
                <a:ea typeface="Source Sans Pro"/>
                <a:cs typeface="Source Sans Pro"/>
                <a:sym typeface="Source Sans Pro"/>
              </a:rPr>
              <a:t>The odds of customers who accepted offers in the last campaign spending the most in wine are 0.9342 times the odds of customers who do not accepted offers in the last campaign spending the most on wine</a:t>
            </a:r>
            <a:endParaRPr sz="2800">
              <a:latin typeface="Source Sans Pro"/>
              <a:ea typeface="Source Sans Pro"/>
              <a:cs typeface="Source Sans Pro"/>
              <a:sym typeface="Source Sans Pro"/>
            </a:endParaRPr>
          </a:p>
        </p:txBody>
      </p:sp>
      <p:pic>
        <p:nvPicPr>
          <p:cNvPr id="272" name="Google Shape;272;g24391878a95_0_6"/>
          <p:cNvPicPr preferRelativeResize="0"/>
          <p:nvPr/>
        </p:nvPicPr>
        <p:blipFill>
          <a:blip r:embed="rId3">
            <a:alphaModFix/>
          </a:blip>
          <a:stretch>
            <a:fillRect/>
          </a:stretch>
        </p:blipFill>
        <p:spPr>
          <a:xfrm>
            <a:off x="304800" y="2512150"/>
            <a:ext cx="6634226" cy="71398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76" name="Shape 276"/>
        <p:cNvGrpSpPr/>
        <p:nvPr/>
      </p:nvGrpSpPr>
      <p:grpSpPr>
        <a:xfrm>
          <a:off x="0" y="0"/>
          <a:ext cx="0" cy="0"/>
          <a:chOff x="0" y="0"/>
          <a:chExt cx="0" cy="0"/>
        </a:xfrm>
      </p:grpSpPr>
      <p:sp>
        <p:nvSpPr>
          <p:cNvPr id="277" name="Google Shape;277;g241ab8ff7b2_0_57"/>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Association rule</a:t>
            </a:r>
            <a:endParaRPr/>
          </a:p>
        </p:txBody>
      </p:sp>
      <p:graphicFrame>
        <p:nvGraphicFramePr>
          <p:cNvPr id="278" name="Google Shape;278;g241ab8ff7b2_0_57"/>
          <p:cNvGraphicFramePr/>
          <p:nvPr/>
        </p:nvGraphicFramePr>
        <p:xfrm>
          <a:off x="433388" y="2686050"/>
          <a:ext cx="3000000" cy="3000000"/>
        </p:xfrm>
        <a:graphic>
          <a:graphicData uri="http://schemas.openxmlformats.org/drawingml/2006/table">
            <a:tbl>
              <a:tblPr>
                <a:noFill/>
                <a:tableStyleId>{232B88BB-FE7B-4B71-AEF4-54B8909BD302}</a:tableStyleId>
              </a:tblPr>
              <a:tblGrid>
                <a:gridCol w="3794050"/>
                <a:gridCol w="1984150"/>
                <a:gridCol w="1995050"/>
                <a:gridCol w="1551725"/>
              </a:tblGrid>
              <a:tr h="609575">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Rules</a:t>
                      </a:r>
                      <a:endParaRPr sz="2800">
                        <a:solidFill>
                          <a:schemeClr val="lt1"/>
                        </a:solidFill>
                        <a:latin typeface="Source Sans Pro"/>
                        <a:ea typeface="Source Sans Pro"/>
                        <a:cs typeface="Source Sans Pro"/>
                        <a:sym typeface="Source Sans Pro"/>
                      </a:endParaRPr>
                    </a:p>
                  </a:txBody>
                  <a:tcPr marT="91425" marB="91425" marR="91425" marL="91425">
                    <a:solidFill>
                      <a:srgbClr val="9900FF"/>
                    </a:solidFill>
                  </a:tcPr>
                </a:tc>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Support </a:t>
                      </a:r>
                      <a:endParaRPr sz="2800">
                        <a:solidFill>
                          <a:schemeClr val="lt1"/>
                        </a:solidFill>
                        <a:latin typeface="Source Sans Pro"/>
                        <a:ea typeface="Source Sans Pro"/>
                        <a:cs typeface="Source Sans Pro"/>
                        <a:sym typeface="Source Sans Pro"/>
                      </a:endParaRPr>
                    </a:p>
                  </a:txBody>
                  <a:tcPr marT="91425" marB="91425" marR="91425" marL="91425">
                    <a:solidFill>
                      <a:srgbClr val="9900FF"/>
                    </a:solidFill>
                  </a:tcPr>
                </a:tc>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Confidence</a:t>
                      </a:r>
                      <a:endParaRPr sz="2800">
                        <a:solidFill>
                          <a:schemeClr val="lt1"/>
                        </a:solidFill>
                        <a:latin typeface="Source Sans Pro"/>
                        <a:ea typeface="Source Sans Pro"/>
                        <a:cs typeface="Source Sans Pro"/>
                        <a:sym typeface="Source Sans Pro"/>
                      </a:endParaRPr>
                    </a:p>
                  </a:txBody>
                  <a:tcPr marT="91425" marB="91425" marR="91425" marL="91425">
                    <a:solidFill>
                      <a:srgbClr val="9900FF"/>
                    </a:solidFill>
                  </a:tcPr>
                </a:tc>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Lift</a:t>
                      </a:r>
                      <a:endParaRPr sz="2800">
                        <a:solidFill>
                          <a:schemeClr val="lt1"/>
                        </a:solidFill>
                        <a:latin typeface="Source Sans Pro"/>
                        <a:ea typeface="Source Sans Pro"/>
                        <a:cs typeface="Source Sans Pro"/>
                        <a:sym typeface="Source Sans Pro"/>
                      </a:endParaRPr>
                    </a:p>
                  </a:txBody>
                  <a:tcPr marT="91425" marB="91425" marR="91425" marL="91425">
                    <a:solidFill>
                      <a:srgbClr val="9900FF"/>
                    </a:solidFill>
                  </a:tcPr>
                </a:tc>
              </a:tr>
              <a:tr h="1036300">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{Income=median,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FishProducts=no,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Complain=no}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=&gt;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{max_spent=Wines}</a:t>
                      </a:r>
                      <a:endParaRPr sz="2800">
                        <a:solidFill>
                          <a:schemeClr val="lt1"/>
                        </a:solidFill>
                        <a:latin typeface="Source Sans Pro"/>
                        <a:ea typeface="Source Sans Pro"/>
                        <a:cs typeface="Source Sans Pro"/>
                        <a:sym typeface="Source Sans Pro"/>
                      </a:endParaRPr>
                    </a:p>
                  </a:txBody>
                  <a:tcPr marT="91425" marB="91425" marR="91425" marL="91425">
                    <a:solidFill>
                      <a:srgbClr val="7B6CE3"/>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0.1033394</a:t>
                      </a:r>
                      <a:endParaRPr sz="2800">
                        <a:latin typeface="Source Sans Pro"/>
                        <a:ea typeface="Source Sans Pro"/>
                        <a:cs typeface="Source Sans Pro"/>
                        <a:sym typeface="Source Sans Pro"/>
                      </a:endParaRPr>
                    </a:p>
                  </a:txBody>
                  <a:tcPr marT="91425" marB="91425" marR="91425" marL="91425">
                    <a:solidFill>
                      <a:srgbClr val="C9DAF8"/>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0.9581590</a:t>
                      </a:r>
                      <a:endParaRPr sz="2800">
                        <a:latin typeface="Source Sans Pro"/>
                        <a:ea typeface="Source Sans Pro"/>
                        <a:cs typeface="Source Sans Pro"/>
                        <a:sym typeface="Source Sans Pro"/>
                      </a:endParaRPr>
                    </a:p>
                  </a:txBody>
                  <a:tcPr marT="91425" marB="91425" marR="91425" marL="91425">
                    <a:solidFill>
                      <a:srgbClr val="C9DAF8"/>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1.396895</a:t>
                      </a:r>
                      <a:endParaRPr sz="2800">
                        <a:latin typeface="Source Sans Pro"/>
                        <a:ea typeface="Source Sans Pro"/>
                        <a:cs typeface="Source Sans Pro"/>
                        <a:sym typeface="Source Sans Pro"/>
                      </a:endParaRPr>
                    </a:p>
                  </a:txBody>
                  <a:tcPr marT="91425" marB="91425" marR="91425" marL="91425">
                    <a:solidFill>
                      <a:srgbClr val="C9DAF8"/>
                    </a:solidFill>
                  </a:tcPr>
                </a:tc>
              </a:tr>
              <a:tr h="1036300">
                <a:tc>
                  <a:txBody>
                    <a:bodyPr/>
                    <a:lstStyle/>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{Income=median,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GoldProds=yes,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max_spent=Wines,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purchase_media=Web,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web_visits=more-likely}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=&gt; </a:t>
                      </a:r>
                      <a:endParaRPr sz="2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2800">
                          <a:solidFill>
                            <a:schemeClr val="lt1"/>
                          </a:solidFill>
                          <a:latin typeface="Source Sans Pro"/>
                          <a:ea typeface="Source Sans Pro"/>
                          <a:cs typeface="Source Sans Pro"/>
                          <a:sym typeface="Source Sans Pro"/>
                        </a:rPr>
                        <a:t>{deals=prefer}</a:t>
                      </a:r>
                      <a:endParaRPr sz="2800">
                        <a:solidFill>
                          <a:schemeClr val="lt1"/>
                        </a:solidFill>
                        <a:latin typeface="Source Sans Pro"/>
                        <a:ea typeface="Source Sans Pro"/>
                        <a:cs typeface="Source Sans Pro"/>
                        <a:sym typeface="Source Sans Pro"/>
                      </a:endParaRPr>
                    </a:p>
                  </a:txBody>
                  <a:tcPr marT="91425" marB="91425" marR="91425" marL="91425">
                    <a:solidFill>
                      <a:srgbClr val="7B6CE3"/>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0.1096570</a:t>
                      </a:r>
                      <a:endParaRPr sz="2800">
                        <a:latin typeface="Source Sans Pro"/>
                        <a:ea typeface="Source Sans Pro"/>
                        <a:cs typeface="Source Sans Pro"/>
                        <a:sym typeface="Source Sans Pro"/>
                      </a:endParaRPr>
                    </a:p>
                  </a:txBody>
                  <a:tcPr marT="91425" marB="91425" marR="91425" marL="91425">
                    <a:solidFill>
                      <a:srgbClr val="C9DAF8"/>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0.8933824</a:t>
                      </a:r>
                      <a:endParaRPr sz="2800">
                        <a:latin typeface="Source Sans Pro"/>
                        <a:ea typeface="Source Sans Pro"/>
                        <a:cs typeface="Source Sans Pro"/>
                        <a:sym typeface="Source Sans Pro"/>
                      </a:endParaRPr>
                    </a:p>
                  </a:txBody>
                  <a:tcPr marT="91425" marB="91425" marR="91425" marL="91425">
                    <a:solidFill>
                      <a:srgbClr val="C9DAF8"/>
                    </a:solidFill>
                  </a:tcPr>
                </a:tc>
                <a:tc>
                  <a:txBody>
                    <a:bodyPr/>
                    <a:lstStyle/>
                    <a:p>
                      <a:pPr indent="0" lvl="0" marL="0" rtl="0" algn="l">
                        <a:spcBef>
                          <a:spcPts val="0"/>
                        </a:spcBef>
                        <a:spcAft>
                          <a:spcPts val="0"/>
                        </a:spcAft>
                        <a:buNone/>
                      </a:pPr>
                      <a:r>
                        <a:rPr lang="en-US" sz="2800">
                          <a:latin typeface="Source Sans Pro"/>
                          <a:ea typeface="Source Sans Pro"/>
                          <a:cs typeface="Source Sans Pro"/>
                          <a:sym typeface="Source Sans Pro"/>
                        </a:rPr>
                        <a:t>1.633445</a:t>
                      </a:r>
                      <a:endParaRPr sz="2800">
                        <a:latin typeface="Source Sans Pro"/>
                        <a:ea typeface="Source Sans Pro"/>
                        <a:cs typeface="Source Sans Pro"/>
                        <a:sym typeface="Source Sans Pro"/>
                      </a:endParaRPr>
                    </a:p>
                  </a:txBody>
                  <a:tcPr marT="91425" marB="91425" marR="91425" marL="91425">
                    <a:solidFill>
                      <a:srgbClr val="C9DAF8"/>
                    </a:solidFill>
                  </a:tcPr>
                </a:tc>
              </a:tr>
            </a:tbl>
          </a:graphicData>
        </a:graphic>
      </p:graphicFrame>
      <p:pic>
        <p:nvPicPr>
          <p:cNvPr id="279" name="Google Shape;279;g241ab8ff7b2_0_57"/>
          <p:cNvPicPr preferRelativeResize="0"/>
          <p:nvPr/>
        </p:nvPicPr>
        <p:blipFill>
          <a:blip r:embed="rId3">
            <a:alphaModFix/>
          </a:blip>
          <a:stretch>
            <a:fillRect/>
          </a:stretch>
        </p:blipFill>
        <p:spPr>
          <a:xfrm>
            <a:off x="10723237" y="2048850"/>
            <a:ext cx="5862154" cy="4060051"/>
          </a:xfrm>
          <a:prstGeom prst="rect">
            <a:avLst/>
          </a:prstGeom>
          <a:noFill/>
          <a:ln>
            <a:noFill/>
          </a:ln>
        </p:spPr>
      </p:pic>
      <p:pic>
        <p:nvPicPr>
          <p:cNvPr id="280" name="Google Shape;280;g241ab8ff7b2_0_57"/>
          <p:cNvPicPr preferRelativeResize="0"/>
          <p:nvPr/>
        </p:nvPicPr>
        <p:blipFill>
          <a:blip r:embed="rId4">
            <a:alphaModFix/>
          </a:blip>
          <a:stretch>
            <a:fillRect/>
          </a:stretch>
        </p:blipFill>
        <p:spPr>
          <a:xfrm>
            <a:off x="10805913" y="6223200"/>
            <a:ext cx="5696778" cy="394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84" name="Shape 284"/>
        <p:cNvGrpSpPr/>
        <p:nvPr/>
      </p:nvGrpSpPr>
      <p:grpSpPr>
        <a:xfrm>
          <a:off x="0" y="0"/>
          <a:ext cx="0" cy="0"/>
          <a:chOff x="0" y="0"/>
          <a:chExt cx="0" cy="0"/>
        </a:xfrm>
      </p:grpSpPr>
      <p:pic>
        <p:nvPicPr>
          <p:cNvPr id="285" name="Google Shape;285;g24391878a95_0_359"/>
          <p:cNvPicPr preferRelativeResize="0"/>
          <p:nvPr/>
        </p:nvPicPr>
        <p:blipFill rotWithShape="1">
          <a:blip r:embed="rId3">
            <a:alphaModFix/>
          </a:blip>
          <a:srcRect b="0" l="0" r="0" t="0"/>
          <a:stretch/>
        </p:blipFill>
        <p:spPr>
          <a:xfrm>
            <a:off x="1028700" y="3034002"/>
            <a:ext cx="5838376" cy="5451601"/>
          </a:xfrm>
          <a:prstGeom prst="rect">
            <a:avLst/>
          </a:prstGeom>
          <a:noFill/>
          <a:ln>
            <a:noFill/>
          </a:ln>
        </p:spPr>
      </p:pic>
      <p:sp>
        <p:nvSpPr>
          <p:cNvPr id="286" name="Google Shape;286;g24391878a95_0_359"/>
          <p:cNvSpPr txBox="1"/>
          <p:nvPr/>
        </p:nvSpPr>
        <p:spPr>
          <a:xfrm>
            <a:off x="7205650" y="2749525"/>
            <a:ext cx="10310700" cy="6618600"/>
          </a:xfrm>
          <a:prstGeom prst="rect">
            <a:avLst/>
          </a:prstGeom>
          <a:noFill/>
          <a:ln>
            <a:noFill/>
          </a:ln>
        </p:spPr>
        <p:txBody>
          <a:bodyPr anchorCtr="0" anchor="t" bIns="91425" lIns="91425" spcFirstLastPara="1" rIns="91425" wrap="square" tIns="91425">
            <a:spAutoFit/>
          </a:bodyPr>
          <a:lstStyle/>
          <a:p>
            <a:pPr indent="-469900" lvl="0" marL="457200" rtl="0" algn="l">
              <a:spcBef>
                <a:spcPts val="0"/>
              </a:spcBef>
              <a:spcAft>
                <a:spcPts val="0"/>
              </a:spcAft>
              <a:buClr>
                <a:schemeClr val="dk1"/>
              </a:buClr>
              <a:buSzPts val="3800"/>
              <a:buFont typeface="Calibri"/>
              <a:buChar char="●"/>
            </a:pPr>
            <a:r>
              <a:rPr b="1" lang="en-US" sz="3800">
                <a:solidFill>
                  <a:schemeClr val="dk1"/>
                </a:solidFill>
                <a:latin typeface="Calibri"/>
                <a:ea typeface="Calibri"/>
                <a:cs typeface="Calibri"/>
                <a:sym typeface="Calibri"/>
              </a:rPr>
              <a:t>To promote new arrival and selected wines for customers who</a:t>
            </a:r>
            <a:endParaRPr b="1"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Has median income </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Does not buy fish products</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Does not complain</a:t>
            </a:r>
            <a:endParaRPr sz="3800">
              <a:solidFill>
                <a:schemeClr val="dk1"/>
              </a:solidFill>
              <a:latin typeface="Calibri"/>
              <a:ea typeface="Calibri"/>
              <a:cs typeface="Calibri"/>
              <a:sym typeface="Calibri"/>
            </a:endParaRPr>
          </a:p>
          <a:p>
            <a:pPr indent="-469900" lvl="0" marL="4572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 </a:t>
            </a:r>
            <a:r>
              <a:rPr b="1" lang="en-US" sz="3800">
                <a:solidFill>
                  <a:schemeClr val="dk1"/>
                </a:solidFill>
                <a:latin typeface="Calibri"/>
                <a:ea typeface="Calibri"/>
                <a:cs typeface="Calibri"/>
                <a:sym typeface="Calibri"/>
              </a:rPr>
              <a:t>Provide digital coupons can could be used on online sale platforms for customer who</a:t>
            </a:r>
            <a:endParaRPr b="1"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Buy gold products</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Spent the max on wine</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Prefer purchase method as web</a:t>
            </a:r>
            <a:endParaRPr sz="3800">
              <a:solidFill>
                <a:schemeClr val="dk1"/>
              </a:solidFill>
              <a:latin typeface="Calibri"/>
              <a:ea typeface="Calibri"/>
              <a:cs typeface="Calibri"/>
              <a:sym typeface="Calibri"/>
            </a:endParaRPr>
          </a:p>
          <a:p>
            <a:pPr indent="-469900" lvl="1" marL="914400" rtl="0" algn="l">
              <a:spcBef>
                <a:spcPts val="0"/>
              </a:spcBef>
              <a:spcAft>
                <a:spcPts val="0"/>
              </a:spcAft>
              <a:buClr>
                <a:schemeClr val="dk1"/>
              </a:buClr>
              <a:buSzPts val="3800"/>
              <a:buFont typeface="Calibri"/>
              <a:buChar char="○"/>
            </a:pPr>
            <a:r>
              <a:rPr lang="en-US" sz="3800">
                <a:solidFill>
                  <a:schemeClr val="dk1"/>
                </a:solidFill>
                <a:latin typeface="Calibri"/>
                <a:ea typeface="Calibri"/>
                <a:cs typeface="Calibri"/>
                <a:sym typeface="Calibri"/>
              </a:rPr>
              <a:t>Visit our client’s website more often</a:t>
            </a:r>
            <a:endParaRPr sz="3800">
              <a:solidFill>
                <a:schemeClr val="dk1"/>
              </a:solidFill>
              <a:latin typeface="Calibri"/>
              <a:ea typeface="Calibri"/>
              <a:cs typeface="Calibri"/>
              <a:sym typeface="Calibri"/>
            </a:endParaRPr>
          </a:p>
        </p:txBody>
      </p:sp>
      <p:sp>
        <p:nvSpPr>
          <p:cNvPr id="287" name="Google Shape;287;g24391878a95_0_359"/>
          <p:cNvSpPr txBox="1"/>
          <p:nvPr/>
        </p:nvSpPr>
        <p:spPr>
          <a:xfrm>
            <a:off x="291503" y="1085850"/>
            <a:ext cx="177051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HElp Our client Act NOW</a:t>
            </a:r>
            <a:endParaRPr>
              <a:solidFill>
                <a:srgbClr val="7C6CE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291" name="Shape 291"/>
        <p:cNvGrpSpPr/>
        <p:nvPr/>
      </p:nvGrpSpPr>
      <p:grpSpPr>
        <a:xfrm>
          <a:off x="0" y="0"/>
          <a:ext cx="0" cy="0"/>
          <a:chOff x="0" y="0"/>
          <a:chExt cx="0" cy="0"/>
        </a:xfrm>
      </p:grpSpPr>
      <p:grpSp>
        <p:nvGrpSpPr>
          <p:cNvPr id="292" name="Google Shape;292;p26"/>
          <p:cNvGrpSpPr/>
          <p:nvPr/>
        </p:nvGrpSpPr>
        <p:grpSpPr>
          <a:xfrm rot="10800000">
            <a:off x="-14771182" y="-8030135"/>
            <a:ext cx="25574465" cy="26174213"/>
            <a:chOff x="9611" y="0"/>
            <a:chExt cx="34099287" cy="34898951"/>
          </a:xfrm>
        </p:grpSpPr>
        <p:sp>
          <p:nvSpPr>
            <p:cNvPr id="293" name="Google Shape;293;p26"/>
            <p:cNvSpPr/>
            <p:nvPr/>
          </p:nvSpPr>
          <p:spPr>
            <a:xfrm>
              <a:off x="2153886" y="0"/>
              <a:ext cx="31955012" cy="34898951"/>
            </a:xfrm>
            <a:prstGeom prst="rect">
              <a:avLst/>
            </a:pr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9611" y="96235"/>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9611" y="13000533"/>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9611" y="4397668"/>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9611" y="17301966"/>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9611" y="25904831"/>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9611" y="8699101"/>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9611" y="21603399"/>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9611" y="30206264"/>
              <a:ext cx="4288550" cy="430777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2" name="Google Shape;302;p26"/>
          <p:cNvPicPr preferRelativeResize="0"/>
          <p:nvPr/>
        </p:nvPicPr>
        <p:blipFill rotWithShape="1">
          <a:blip r:embed="rId3">
            <a:alphaModFix/>
          </a:blip>
          <a:srcRect b="0" l="0" r="0" t="0"/>
          <a:stretch/>
        </p:blipFill>
        <p:spPr>
          <a:xfrm flipH="1">
            <a:off x="11745228" y="1028700"/>
            <a:ext cx="5318379" cy="8229600"/>
          </a:xfrm>
          <a:prstGeom prst="rect">
            <a:avLst/>
          </a:prstGeom>
          <a:noFill/>
          <a:ln>
            <a:noFill/>
          </a:ln>
        </p:spPr>
      </p:pic>
      <p:sp>
        <p:nvSpPr>
          <p:cNvPr id="303" name="Google Shape;303;p26"/>
          <p:cNvSpPr txBox="1"/>
          <p:nvPr/>
        </p:nvSpPr>
        <p:spPr>
          <a:xfrm>
            <a:off x="1781940" y="4219364"/>
            <a:ext cx="10066800" cy="1945200"/>
          </a:xfrm>
          <a:prstGeom prst="rect">
            <a:avLst/>
          </a:prstGeom>
          <a:noFill/>
          <a:ln>
            <a:noFill/>
          </a:ln>
        </p:spPr>
        <p:txBody>
          <a:bodyPr anchorCtr="0" anchor="t" bIns="0" lIns="0" spcFirstLastPara="1" rIns="0" wrap="square" tIns="0">
            <a:spAutoFit/>
          </a:bodyPr>
          <a:lstStyle/>
          <a:p>
            <a:pPr indent="0" lvl="0" marL="0" rtl="0" algn="l">
              <a:lnSpc>
                <a:spcPct val="110997"/>
              </a:lnSpc>
              <a:spcBef>
                <a:spcPts val="0"/>
              </a:spcBef>
              <a:spcAft>
                <a:spcPts val="0"/>
              </a:spcAft>
              <a:buNone/>
            </a:pPr>
            <a:r>
              <a:t/>
            </a:r>
            <a:endParaRPr/>
          </a:p>
          <a:p>
            <a:pPr indent="0" lvl="0" marL="0" marR="0" rtl="0" algn="l">
              <a:lnSpc>
                <a:spcPct val="110997"/>
              </a:lnSpc>
              <a:spcBef>
                <a:spcPts val="0"/>
              </a:spcBef>
              <a:spcAft>
                <a:spcPts val="0"/>
              </a:spcAft>
              <a:buNone/>
            </a:pPr>
            <a:r>
              <a:rPr b="1" i="0" lang="en-US" sz="11084" u="none" cap="none" strike="noStrike">
                <a:solidFill>
                  <a:srgbClr val="FFFFFF"/>
                </a:solidFill>
                <a:latin typeface="Bebas Neue"/>
                <a:ea typeface="Bebas Neue"/>
                <a:cs typeface="Bebas Neue"/>
                <a:sym typeface="Bebas Neue"/>
              </a:rPr>
              <a:t>THANK</a:t>
            </a:r>
            <a:r>
              <a:rPr b="1" lang="en-US" sz="11084">
                <a:solidFill>
                  <a:srgbClr val="FFFFFF"/>
                </a:solidFill>
                <a:latin typeface="Bebas Neue"/>
                <a:ea typeface="Bebas Neue"/>
                <a:cs typeface="Bebas Neue"/>
                <a:sym typeface="Bebas Neue"/>
              </a:rPr>
              <a:t> You</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00" name="Shape 100"/>
        <p:cNvGrpSpPr/>
        <p:nvPr/>
      </p:nvGrpSpPr>
      <p:grpSpPr>
        <a:xfrm>
          <a:off x="0" y="0"/>
          <a:ext cx="0" cy="0"/>
          <a:chOff x="0" y="0"/>
          <a:chExt cx="0" cy="0"/>
        </a:xfrm>
      </p:grpSpPr>
      <p:sp>
        <p:nvSpPr>
          <p:cNvPr id="101" name="Google Shape;101;p4"/>
          <p:cNvSpPr txBox="1"/>
          <p:nvPr/>
        </p:nvSpPr>
        <p:spPr>
          <a:xfrm>
            <a:off x="1028700" y="1085850"/>
            <a:ext cx="162306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Business opportunity</a:t>
            </a:r>
            <a:endParaRPr/>
          </a:p>
        </p:txBody>
      </p:sp>
      <p:pic>
        <p:nvPicPr>
          <p:cNvPr id="102" name="Google Shape;102;p4"/>
          <p:cNvPicPr preferRelativeResize="0"/>
          <p:nvPr/>
        </p:nvPicPr>
        <p:blipFill rotWithShape="1">
          <a:blip r:embed="rId3">
            <a:alphaModFix/>
          </a:blip>
          <a:srcRect b="0" l="0" r="0" t="0"/>
          <a:stretch/>
        </p:blipFill>
        <p:spPr>
          <a:xfrm>
            <a:off x="12003520" y="2944675"/>
            <a:ext cx="5588830" cy="5829301"/>
          </a:xfrm>
          <a:prstGeom prst="rect">
            <a:avLst/>
          </a:prstGeom>
          <a:noFill/>
          <a:ln>
            <a:noFill/>
          </a:ln>
        </p:spPr>
      </p:pic>
      <p:sp>
        <p:nvSpPr>
          <p:cNvPr id="103" name="Google Shape;103;p4"/>
          <p:cNvSpPr txBox="1"/>
          <p:nvPr/>
        </p:nvSpPr>
        <p:spPr>
          <a:xfrm>
            <a:off x="912450" y="2279375"/>
            <a:ext cx="11660700" cy="88698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lang="en-US" sz="2800">
                <a:latin typeface="Source Sans Pro"/>
                <a:ea typeface="Source Sans Pro"/>
                <a:cs typeface="Source Sans Pro"/>
                <a:sym typeface="Source Sans Pro"/>
              </a:rPr>
              <a:t>It is important for business to understand their customer, making it easier for them to promote their products to target customers in an </a:t>
            </a:r>
            <a:r>
              <a:rPr lang="en-US" sz="2800">
                <a:latin typeface="Source Sans Pro"/>
                <a:ea typeface="Source Sans Pro"/>
                <a:cs typeface="Source Sans Pro"/>
                <a:sym typeface="Source Sans Pro"/>
              </a:rPr>
              <a:t>appreciate</a:t>
            </a:r>
            <a:r>
              <a:rPr lang="en-US" sz="2800">
                <a:latin typeface="Source Sans Pro"/>
                <a:ea typeface="Source Sans Pro"/>
                <a:cs typeface="Source Sans Pro"/>
                <a:sym typeface="Source Sans Pro"/>
              </a:rPr>
              <a:t> </a:t>
            </a:r>
            <a:r>
              <a:rPr lang="en-US" sz="2800">
                <a:latin typeface="Source Sans Pro"/>
                <a:ea typeface="Source Sans Pro"/>
                <a:cs typeface="Source Sans Pro"/>
                <a:sym typeface="Source Sans Pro"/>
              </a:rPr>
              <a:t>strategies</a:t>
            </a:r>
            <a:r>
              <a:rPr lang="en-US" sz="2800">
                <a:latin typeface="Source Sans Pro"/>
                <a:ea typeface="Source Sans Pro"/>
                <a:cs typeface="Source Sans Pro"/>
                <a:sym typeface="Source Sans Pro"/>
              </a:rPr>
              <a:t>, based on </a:t>
            </a:r>
            <a:r>
              <a:rPr lang="en-US" sz="2800">
                <a:latin typeface="Source Sans Pro"/>
                <a:ea typeface="Source Sans Pro"/>
                <a:cs typeface="Source Sans Pro"/>
                <a:sym typeface="Source Sans Pro"/>
              </a:rPr>
              <a:t>demographic</a:t>
            </a:r>
            <a:r>
              <a:rPr lang="en-US" sz="2800">
                <a:latin typeface="Source Sans Pro"/>
                <a:ea typeface="Source Sans Pro"/>
                <a:cs typeface="Source Sans Pro"/>
                <a:sym typeface="Source Sans Pro"/>
              </a:rPr>
              <a:t> and purchasing information</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u="sng">
                <a:latin typeface="Source Sans Pro"/>
                <a:ea typeface="Source Sans Pro"/>
                <a:cs typeface="Source Sans Pro"/>
                <a:sym typeface="Source Sans Pro"/>
              </a:rPr>
              <a:t>Business Objective:</a:t>
            </a:r>
            <a:endParaRPr b="1" sz="2800" u="sng">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Target different type of customers using different marketing strategies</a:t>
            </a:r>
            <a:endParaRPr sz="2800">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How does customer traits and purchasing information related to the product they purchase</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u="sng">
                <a:latin typeface="Source Sans Pro"/>
                <a:ea typeface="Source Sans Pro"/>
                <a:cs typeface="Source Sans Pro"/>
                <a:sym typeface="Source Sans Pro"/>
              </a:rPr>
              <a:t>Why?</a:t>
            </a:r>
            <a:endParaRPr b="1" sz="2800" u="sng">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Lower Customer Acquisition Costs</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Better Customer Retention</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More Effective Customer Service</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lang="en-US" sz="2800">
                <a:solidFill>
                  <a:srgbClr val="101214"/>
                </a:solidFill>
                <a:latin typeface="Source Sans Pro"/>
                <a:ea typeface="Source Sans Pro"/>
                <a:cs typeface="Source Sans Pro"/>
                <a:sym typeface="Source Sans Pro"/>
              </a:rPr>
              <a:t>Increased Sales and Profits</a:t>
            </a:r>
            <a:endParaRPr sz="2800">
              <a:solidFill>
                <a:srgbClr val="101214"/>
              </a:solidFill>
              <a:latin typeface="Source Sans Pro"/>
              <a:ea typeface="Source Sans Pro"/>
              <a:cs typeface="Source Sans Pro"/>
              <a:sym typeface="Source Sans Pro"/>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50">
              <a:solidFill>
                <a:srgbClr val="101214"/>
              </a:solidFill>
              <a:highlight>
                <a:srgbClr val="FFFFFF"/>
              </a:highlight>
            </a:endParaRPr>
          </a:p>
          <a:p>
            <a:pPr indent="0" lvl="0" marL="0" rtl="0" algn="l">
              <a:lnSpc>
                <a:spcPct val="150000"/>
              </a:lnSpc>
              <a:spcBef>
                <a:spcPts val="0"/>
              </a:spcBef>
              <a:spcAft>
                <a:spcPts val="0"/>
              </a:spcAft>
              <a:buNone/>
            </a:pPr>
            <a:r>
              <a:t/>
            </a:r>
            <a:endParaRPr sz="2800">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07" name="Shape 107"/>
        <p:cNvGrpSpPr/>
        <p:nvPr/>
      </p:nvGrpSpPr>
      <p:grpSpPr>
        <a:xfrm>
          <a:off x="0" y="0"/>
          <a:ext cx="0" cy="0"/>
          <a:chOff x="0" y="0"/>
          <a:chExt cx="0" cy="0"/>
        </a:xfrm>
      </p:grpSpPr>
      <p:grpSp>
        <p:nvGrpSpPr>
          <p:cNvPr id="108" name="Google Shape;108;g24391878a95_0_238"/>
          <p:cNvGrpSpPr/>
          <p:nvPr/>
        </p:nvGrpSpPr>
        <p:grpSpPr>
          <a:xfrm>
            <a:off x="5506400" y="2296776"/>
            <a:ext cx="1680167" cy="1580896"/>
            <a:chOff x="1813" y="0"/>
            <a:chExt cx="809173" cy="812800"/>
          </a:xfrm>
        </p:grpSpPr>
        <p:sp>
          <p:nvSpPr>
            <p:cNvPr id="109" name="Google Shape;109;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 name="Google Shape;111;g24391878a95_0_238"/>
          <p:cNvGrpSpPr/>
          <p:nvPr/>
        </p:nvGrpSpPr>
        <p:grpSpPr>
          <a:xfrm>
            <a:off x="10877145" y="2818720"/>
            <a:ext cx="570710" cy="537017"/>
            <a:chOff x="1813" y="0"/>
            <a:chExt cx="809173" cy="812800"/>
          </a:xfrm>
        </p:grpSpPr>
        <p:sp>
          <p:nvSpPr>
            <p:cNvPr id="112" name="Google Shape;112;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7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 name="Google Shape;114;g24391878a95_0_238"/>
          <p:cNvGrpSpPr/>
          <p:nvPr/>
        </p:nvGrpSpPr>
        <p:grpSpPr>
          <a:xfrm>
            <a:off x="10877132" y="7423568"/>
            <a:ext cx="570710" cy="537017"/>
            <a:chOff x="1813" y="0"/>
            <a:chExt cx="809173" cy="812800"/>
          </a:xfrm>
        </p:grpSpPr>
        <p:sp>
          <p:nvSpPr>
            <p:cNvPr id="115" name="Google Shape;115;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B2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g24391878a95_0_238"/>
          <p:cNvGrpSpPr/>
          <p:nvPr/>
        </p:nvGrpSpPr>
        <p:grpSpPr>
          <a:xfrm>
            <a:off x="5506388" y="6901623"/>
            <a:ext cx="1680167" cy="1580896"/>
            <a:chOff x="1813" y="0"/>
            <a:chExt cx="809173" cy="812800"/>
          </a:xfrm>
        </p:grpSpPr>
        <p:sp>
          <p:nvSpPr>
            <p:cNvPr id="118" name="Google Shape;118;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B2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0" name="Google Shape;120;g24391878a95_0_238"/>
          <p:cNvPicPr preferRelativeResize="0"/>
          <p:nvPr/>
        </p:nvPicPr>
        <p:blipFill rotWithShape="1">
          <a:blip r:embed="rId3">
            <a:alphaModFix/>
          </a:blip>
          <a:srcRect b="0" l="0" r="0" t="0"/>
          <a:stretch/>
        </p:blipFill>
        <p:spPr>
          <a:xfrm>
            <a:off x="5788583" y="7219844"/>
            <a:ext cx="1115744" cy="944426"/>
          </a:xfrm>
          <a:prstGeom prst="rect">
            <a:avLst/>
          </a:prstGeom>
          <a:noFill/>
          <a:ln>
            <a:noFill/>
          </a:ln>
        </p:spPr>
      </p:pic>
      <p:pic>
        <p:nvPicPr>
          <p:cNvPr id="121" name="Google Shape;121;g24391878a95_0_238"/>
          <p:cNvPicPr preferRelativeResize="0"/>
          <p:nvPr/>
        </p:nvPicPr>
        <p:blipFill rotWithShape="1">
          <a:blip r:embed="rId4">
            <a:alphaModFix/>
          </a:blip>
          <a:srcRect b="0" l="0" r="0" t="0"/>
          <a:stretch/>
        </p:blipFill>
        <p:spPr>
          <a:xfrm>
            <a:off x="5850847" y="2522871"/>
            <a:ext cx="988039" cy="1128675"/>
          </a:xfrm>
          <a:prstGeom prst="rect">
            <a:avLst/>
          </a:prstGeom>
          <a:noFill/>
          <a:ln>
            <a:noFill/>
          </a:ln>
        </p:spPr>
      </p:pic>
      <p:grpSp>
        <p:nvGrpSpPr>
          <p:cNvPr id="122" name="Google Shape;122;g24391878a95_0_238"/>
          <p:cNvGrpSpPr/>
          <p:nvPr/>
        </p:nvGrpSpPr>
        <p:grpSpPr>
          <a:xfrm>
            <a:off x="5506388" y="4540283"/>
            <a:ext cx="1680167" cy="1580896"/>
            <a:chOff x="1813" y="0"/>
            <a:chExt cx="809173" cy="812800"/>
          </a:xfrm>
        </p:grpSpPr>
        <p:sp>
          <p:nvSpPr>
            <p:cNvPr id="123" name="Google Shape;123;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F6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 name="Google Shape;125;g24391878a95_0_238"/>
          <p:cNvGrpSpPr/>
          <p:nvPr/>
        </p:nvGrpSpPr>
        <p:grpSpPr>
          <a:xfrm>
            <a:off x="10877132" y="4949177"/>
            <a:ext cx="570710" cy="537017"/>
            <a:chOff x="1813" y="0"/>
            <a:chExt cx="809173" cy="812800"/>
          </a:xfrm>
        </p:grpSpPr>
        <p:sp>
          <p:nvSpPr>
            <p:cNvPr id="126" name="Google Shape;126;g24391878a95_0_2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6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4391878a95_0_23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8" name="Google Shape;128;g24391878a95_0_238"/>
          <p:cNvPicPr preferRelativeResize="0"/>
          <p:nvPr/>
        </p:nvPicPr>
        <p:blipFill rotWithShape="1">
          <a:blip r:embed="rId5">
            <a:alphaModFix/>
          </a:blip>
          <a:srcRect b="0" l="0" r="0" t="0"/>
          <a:stretch/>
        </p:blipFill>
        <p:spPr>
          <a:xfrm>
            <a:off x="5768729" y="4782980"/>
            <a:ext cx="1155455" cy="966228"/>
          </a:xfrm>
          <a:prstGeom prst="rect">
            <a:avLst/>
          </a:prstGeom>
          <a:noFill/>
          <a:ln>
            <a:noFill/>
          </a:ln>
        </p:spPr>
      </p:pic>
      <p:pic>
        <p:nvPicPr>
          <p:cNvPr id="129" name="Google Shape;129;g24391878a95_0_238"/>
          <p:cNvPicPr preferRelativeResize="0"/>
          <p:nvPr/>
        </p:nvPicPr>
        <p:blipFill rotWithShape="1">
          <a:blip r:embed="rId6">
            <a:alphaModFix/>
          </a:blip>
          <a:srcRect b="0" l="0" r="0" t="0"/>
          <a:stretch/>
        </p:blipFill>
        <p:spPr>
          <a:xfrm flipH="1">
            <a:off x="674424" y="2462700"/>
            <a:ext cx="4611301" cy="5116674"/>
          </a:xfrm>
          <a:prstGeom prst="rect">
            <a:avLst/>
          </a:prstGeom>
          <a:noFill/>
          <a:ln>
            <a:noFill/>
          </a:ln>
        </p:spPr>
      </p:pic>
      <p:sp>
        <p:nvSpPr>
          <p:cNvPr id="130" name="Google Shape;130;g24391878a95_0_238"/>
          <p:cNvSpPr txBox="1"/>
          <p:nvPr/>
        </p:nvSpPr>
        <p:spPr>
          <a:xfrm>
            <a:off x="7407254" y="2785725"/>
            <a:ext cx="3582900" cy="603000"/>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lang="en-US" sz="3918">
                <a:latin typeface="Bebas Neue"/>
                <a:ea typeface="Bebas Neue"/>
                <a:cs typeface="Bebas Neue"/>
                <a:sym typeface="Bebas Neue"/>
              </a:rPr>
              <a:t>Existing Customer </a:t>
            </a:r>
            <a:endParaRPr sz="3918">
              <a:latin typeface="Bebas Neue"/>
              <a:ea typeface="Bebas Neue"/>
              <a:cs typeface="Bebas Neue"/>
              <a:sym typeface="Bebas Neue"/>
            </a:endParaRPr>
          </a:p>
        </p:txBody>
      </p:sp>
      <p:sp>
        <p:nvSpPr>
          <p:cNvPr id="131" name="Google Shape;131;g24391878a95_0_238"/>
          <p:cNvSpPr txBox="1"/>
          <p:nvPr/>
        </p:nvSpPr>
        <p:spPr>
          <a:xfrm>
            <a:off x="7640916" y="7390576"/>
            <a:ext cx="2499600" cy="60300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lang="en-US" sz="3918">
                <a:latin typeface="Bebas Neue"/>
                <a:ea typeface="Bebas Neue"/>
                <a:cs typeface="Bebas Neue"/>
                <a:sym typeface="Bebas Neue"/>
              </a:rPr>
              <a:t>Client Actions</a:t>
            </a:r>
            <a:endParaRPr/>
          </a:p>
        </p:txBody>
      </p:sp>
      <p:sp>
        <p:nvSpPr>
          <p:cNvPr id="132" name="Google Shape;132;g24391878a95_0_238"/>
          <p:cNvSpPr txBox="1"/>
          <p:nvPr/>
        </p:nvSpPr>
        <p:spPr>
          <a:xfrm>
            <a:off x="12030724" y="2239125"/>
            <a:ext cx="6065400" cy="1696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900">
                <a:latin typeface="Rubik"/>
                <a:ea typeface="Rubik"/>
                <a:cs typeface="Rubik"/>
                <a:sym typeface="Rubik"/>
              </a:rPr>
              <a:t>Data Collection</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Data Preprocessing</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Recency</a:t>
            </a:r>
            <a:r>
              <a:rPr lang="en-US" sz="2900">
                <a:latin typeface="Rubik"/>
                <a:ea typeface="Rubik"/>
                <a:cs typeface="Rubik"/>
                <a:sym typeface="Rubik"/>
              </a:rPr>
              <a:t> Frequency Monetary</a:t>
            </a:r>
            <a:endParaRPr sz="2900">
              <a:latin typeface="Rubik"/>
              <a:ea typeface="Rubik"/>
              <a:cs typeface="Rubik"/>
              <a:sym typeface="Rubik"/>
            </a:endParaRPr>
          </a:p>
        </p:txBody>
      </p:sp>
      <p:sp>
        <p:nvSpPr>
          <p:cNvPr id="133" name="Google Shape;133;g24391878a95_0_238"/>
          <p:cNvSpPr txBox="1"/>
          <p:nvPr/>
        </p:nvSpPr>
        <p:spPr>
          <a:xfrm>
            <a:off x="6904325" y="4666050"/>
            <a:ext cx="4040700" cy="144720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lang="en-US" sz="3918">
                <a:latin typeface="Bebas Neue"/>
                <a:ea typeface="Bebas Neue"/>
                <a:cs typeface="Bebas Neue"/>
                <a:sym typeface="Bebas Neue"/>
              </a:rPr>
              <a:t>Future Customer Behavior Prediction</a:t>
            </a:r>
            <a:endParaRPr/>
          </a:p>
        </p:txBody>
      </p:sp>
      <p:sp>
        <p:nvSpPr>
          <p:cNvPr id="134" name="Google Shape;134;g24391878a95_0_238"/>
          <p:cNvSpPr txBox="1"/>
          <p:nvPr/>
        </p:nvSpPr>
        <p:spPr>
          <a:xfrm>
            <a:off x="1264280" y="3545398"/>
            <a:ext cx="3265500" cy="7695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2B1B94"/>
                </a:solidFill>
                <a:latin typeface="Bebas Neue"/>
                <a:ea typeface="Bebas Neue"/>
                <a:cs typeface="Bebas Neue"/>
                <a:sym typeface="Bebas Neue"/>
              </a:rPr>
              <a:t>Content</a:t>
            </a:r>
            <a:endParaRPr/>
          </a:p>
        </p:txBody>
      </p:sp>
      <p:sp>
        <p:nvSpPr>
          <p:cNvPr id="135" name="Google Shape;135;g24391878a95_0_238"/>
          <p:cNvSpPr txBox="1"/>
          <p:nvPr/>
        </p:nvSpPr>
        <p:spPr>
          <a:xfrm>
            <a:off x="12030724" y="4482638"/>
            <a:ext cx="6065400" cy="1696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900">
                <a:latin typeface="Rubik"/>
                <a:ea typeface="Rubik"/>
                <a:cs typeface="Rubik"/>
                <a:sym typeface="Rubik"/>
              </a:rPr>
              <a:t>Customer Action Prediction</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Model Interpretation</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Recency Frequency Monetary</a:t>
            </a:r>
            <a:endParaRPr sz="2900">
              <a:latin typeface="Rubik"/>
              <a:ea typeface="Rubik"/>
              <a:cs typeface="Rubik"/>
              <a:sym typeface="Rubik"/>
            </a:endParaRPr>
          </a:p>
        </p:txBody>
      </p:sp>
      <p:sp>
        <p:nvSpPr>
          <p:cNvPr id="136" name="Google Shape;136;g24391878a95_0_238"/>
          <p:cNvSpPr txBox="1"/>
          <p:nvPr/>
        </p:nvSpPr>
        <p:spPr>
          <a:xfrm>
            <a:off x="12030725" y="6843975"/>
            <a:ext cx="6718200" cy="1696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900">
                <a:latin typeface="Rubik"/>
                <a:ea typeface="Rubik"/>
                <a:cs typeface="Rubik"/>
                <a:sym typeface="Rubik"/>
              </a:rPr>
              <a:t>Association Rule Analysis</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Future Client Recommendation </a:t>
            </a:r>
            <a:endParaRPr sz="2900">
              <a:latin typeface="Rubik"/>
              <a:ea typeface="Rubik"/>
              <a:cs typeface="Rubik"/>
              <a:sym typeface="Rubik"/>
            </a:endParaRPr>
          </a:p>
          <a:p>
            <a:pPr indent="0" lvl="0" marL="0" marR="0" rtl="0" algn="l">
              <a:lnSpc>
                <a:spcPct val="140000"/>
              </a:lnSpc>
              <a:spcBef>
                <a:spcPts val="0"/>
              </a:spcBef>
              <a:spcAft>
                <a:spcPts val="0"/>
              </a:spcAft>
              <a:buNone/>
            </a:pPr>
            <a:r>
              <a:rPr lang="en-US" sz="2900">
                <a:latin typeface="Rubik"/>
                <a:ea typeface="Rubik"/>
                <a:cs typeface="Rubik"/>
                <a:sym typeface="Rubik"/>
              </a:rPr>
              <a:t>Marketing</a:t>
            </a:r>
            <a:endParaRPr sz="2900">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40" name="Shape 140"/>
        <p:cNvGrpSpPr/>
        <p:nvPr/>
      </p:nvGrpSpPr>
      <p:grpSpPr>
        <a:xfrm>
          <a:off x="0" y="0"/>
          <a:ext cx="0" cy="0"/>
          <a:chOff x="0" y="0"/>
          <a:chExt cx="0" cy="0"/>
        </a:xfrm>
      </p:grpSpPr>
      <p:sp>
        <p:nvSpPr>
          <p:cNvPr id="141" name="Google Shape;141;g241ab8ff7b2_0_28"/>
          <p:cNvSpPr txBox="1"/>
          <p:nvPr/>
        </p:nvSpPr>
        <p:spPr>
          <a:xfrm>
            <a:off x="1028700" y="1085850"/>
            <a:ext cx="162306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Data description</a:t>
            </a:r>
            <a:endParaRPr/>
          </a:p>
        </p:txBody>
      </p:sp>
      <p:sp>
        <p:nvSpPr>
          <p:cNvPr id="142" name="Google Shape;142;g241ab8ff7b2_0_28"/>
          <p:cNvSpPr txBox="1"/>
          <p:nvPr/>
        </p:nvSpPr>
        <p:spPr>
          <a:xfrm>
            <a:off x="2082600" y="2692850"/>
            <a:ext cx="14122800" cy="578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800">
                <a:latin typeface="Source Sans Pro"/>
                <a:ea typeface="Source Sans Pro"/>
                <a:cs typeface="Source Sans Pro"/>
                <a:sym typeface="Source Sans Pro"/>
              </a:rPr>
              <a:t>Data Source: </a:t>
            </a:r>
            <a:r>
              <a:rPr lang="en-US" sz="2800">
                <a:latin typeface="Source Sans Pro"/>
                <a:ea typeface="Source Sans Pro"/>
                <a:cs typeface="Source Sans Pro"/>
                <a:sym typeface="Source Sans Pro"/>
              </a:rPr>
              <a:t>Kaggle</a:t>
            </a:r>
            <a:endParaRPr sz="28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b="1" lang="en-US" sz="2800">
                <a:latin typeface="Source Sans Pro"/>
                <a:ea typeface="Source Sans Pro"/>
                <a:cs typeface="Source Sans Pro"/>
                <a:sym typeface="Source Sans Pro"/>
              </a:rPr>
              <a:t>About Dataset: </a:t>
            </a:r>
            <a:endParaRPr b="1" sz="2800">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2240 rows, 29 columns</a:t>
            </a:r>
            <a:endParaRPr sz="2800">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Contains information about: </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Customer demographic(e.g. Year birth, education, marital status…)</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Customer activities (e.g. </a:t>
            </a:r>
            <a:r>
              <a:rPr lang="en-US" sz="2800">
                <a:solidFill>
                  <a:srgbClr val="3C4043"/>
                </a:solidFill>
                <a:latin typeface="Source Sans Pro"/>
                <a:ea typeface="Source Sans Pro"/>
                <a:cs typeface="Source Sans Pro"/>
                <a:sym typeface="Source Sans Pro"/>
              </a:rPr>
              <a:t>Number of days since customer's last purchase, Complain…)</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Amount spent in different products(Wine, fruit, meat, sweet, gold)</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Promotion activities (e.g. Whether </a:t>
            </a:r>
            <a:r>
              <a:rPr lang="en-US" sz="2800">
                <a:latin typeface="Source Sans Pro"/>
                <a:ea typeface="Source Sans Pro"/>
                <a:cs typeface="Source Sans Pro"/>
                <a:sym typeface="Source Sans Pro"/>
              </a:rPr>
              <a:t>accept</a:t>
            </a:r>
            <a:r>
              <a:rPr lang="en-US" sz="2800">
                <a:latin typeface="Source Sans Pro"/>
                <a:ea typeface="Source Sans Pro"/>
                <a:cs typeface="Source Sans Pro"/>
                <a:sym typeface="Source Sans Pro"/>
              </a:rPr>
              <a:t> offer in the last campaign or not)</a:t>
            </a:r>
            <a:endParaRPr sz="2800">
              <a:latin typeface="Source Sans Pro"/>
              <a:ea typeface="Source Sans Pro"/>
              <a:cs typeface="Source Sans Pro"/>
              <a:sym typeface="Source Sans Pro"/>
            </a:endParaRPr>
          </a:p>
          <a:p>
            <a:pPr indent="-406400" lvl="1" marL="914400" rtl="0" algn="l">
              <a:lnSpc>
                <a:spcPct val="150000"/>
              </a:lnSpc>
              <a:spcBef>
                <a:spcPts val="0"/>
              </a:spcBef>
              <a:spcAft>
                <a:spcPts val="0"/>
              </a:spcAft>
              <a:buSzPts val="2800"/>
              <a:buFont typeface="Source Sans Pro"/>
              <a:buChar char="○"/>
            </a:pPr>
            <a:r>
              <a:rPr lang="en-US" sz="2800">
                <a:latin typeface="Source Sans Pro"/>
                <a:ea typeface="Source Sans Pro"/>
                <a:cs typeface="Source Sans Pro"/>
                <a:sym typeface="Source Sans Pro"/>
              </a:rPr>
              <a:t>Number of purchase made in different sells channel(Web, Catalogue, Store)</a:t>
            </a:r>
            <a:endParaRPr sz="2800">
              <a:latin typeface="Source Sans Pro"/>
              <a:ea typeface="Source Sans Pro"/>
              <a:cs typeface="Source Sans Pro"/>
              <a:sym typeface="Source Sans Pro"/>
            </a:endParaRPr>
          </a:p>
        </p:txBody>
      </p:sp>
      <p:pic>
        <p:nvPicPr>
          <p:cNvPr id="143" name="Google Shape;143;g241ab8ff7b2_0_28"/>
          <p:cNvPicPr preferRelativeResize="0"/>
          <p:nvPr/>
        </p:nvPicPr>
        <p:blipFill>
          <a:blip r:embed="rId3">
            <a:alphaModFix/>
          </a:blip>
          <a:stretch>
            <a:fillRect/>
          </a:stretch>
        </p:blipFill>
        <p:spPr>
          <a:xfrm>
            <a:off x="12336800" y="2283310"/>
            <a:ext cx="5561799" cy="28019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47" name="Shape 147"/>
        <p:cNvGrpSpPr/>
        <p:nvPr/>
      </p:nvGrpSpPr>
      <p:grpSpPr>
        <a:xfrm>
          <a:off x="0" y="0"/>
          <a:ext cx="0" cy="0"/>
          <a:chOff x="0" y="0"/>
          <a:chExt cx="0" cy="0"/>
        </a:xfrm>
      </p:grpSpPr>
      <p:grpSp>
        <p:nvGrpSpPr>
          <p:cNvPr id="148" name="Google Shape;148;g24391878a95_0_26"/>
          <p:cNvGrpSpPr/>
          <p:nvPr/>
        </p:nvGrpSpPr>
        <p:grpSpPr>
          <a:xfrm rot="-5400000">
            <a:off x="-153132" y="1907277"/>
            <a:ext cx="1383304" cy="1210391"/>
            <a:chOff x="0" y="0"/>
            <a:chExt cx="812800" cy="711200"/>
          </a:xfrm>
        </p:grpSpPr>
        <p:sp>
          <p:nvSpPr>
            <p:cNvPr id="149" name="Google Shape;149;g24391878a95_0_2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0ACBA9"/>
            </a:solidFill>
            <a:ln>
              <a:noFill/>
            </a:ln>
          </p:spPr>
        </p:sp>
        <p:sp>
          <p:nvSpPr>
            <p:cNvPr id="150" name="Google Shape;150;g24391878a95_0_2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1" name="Google Shape;151;g24391878a95_0_26"/>
          <p:cNvGrpSpPr/>
          <p:nvPr/>
        </p:nvGrpSpPr>
        <p:grpSpPr>
          <a:xfrm rot="-5400000">
            <a:off x="-153132" y="4419012"/>
            <a:ext cx="1383304" cy="1210391"/>
            <a:chOff x="0" y="0"/>
            <a:chExt cx="812800" cy="711200"/>
          </a:xfrm>
        </p:grpSpPr>
        <p:sp>
          <p:nvSpPr>
            <p:cNvPr id="152" name="Google Shape;152;g24391878a95_0_2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EF78B4"/>
            </a:solidFill>
            <a:ln>
              <a:noFill/>
            </a:ln>
          </p:spPr>
        </p:sp>
        <p:sp>
          <p:nvSpPr>
            <p:cNvPr id="153" name="Google Shape;153;g24391878a95_0_2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4" name="Google Shape;154;g24391878a95_0_26"/>
          <p:cNvGrpSpPr/>
          <p:nvPr/>
        </p:nvGrpSpPr>
        <p:grpSpPr>
          <a:xfrm rot="-5400000">
            <a:off x="-153132" y="6930748"/>
            <a:ext cx="1383304" cy="1210391"/>
            <a:chOff x="0" y="0"/>
            <a:chExt cx="812800" cy="711200"/>
          </a:xfrm>
        </p:grpSpPr>
        <p:sp>
          <p:nvSpPr>
            <p:cNvPr id="155" name="Google Shape;155;g24391878a95_0_2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37C9EF"/>
            </a:solidFill>
            <a:ln>
              <a:noFill/>
            </a:ln>
          </p:spPr>
        </p:sp>
        <p:sp>
          <p:nvSpPr>
            <p:cNvPr id="156" name="Google Shape;156;g24391878a95_0_26"/>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7" name="Google Shape;157;g24391878a95_0_26"/>
          <p:cNvSpPr txBox="1"/>
          <p:nvPr/>
        </p:nvSpPr>
        <p:spPr>
          <a:xfrm>
            <a:off x="3704250" y="3629325"/>
            <a:ext cx="10879500" cy="2457900"/>
          </a:xfrm>
          <a:prstGeom prst="rect">
            <a:avLst/>
          </a:prstGeom>
          <a:noFill/>
          <a:ln>
            <a:noFill/>
          </a:ln>
        </p:spPr>
        <p:txBody>
          <a:bodyPr anchorCtr="0" anchor="t" bIns="91425" lIns="91425" spcFirstLastPara="1" rIns="91425" wrap="square" tIns="91425">
            <a:spAutoFit/>
          </a:bodyPr>
          <a:lstStyle/>
          <a:p>
            <a:pPr indent="0" lvl="0" marL="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Existing Customers and Future Customer </a:t>
            </a:r>
            <a:r>
              <a:rPr b="1" lang="en-US" sz="6999">
                <a:solidFill>
                  <a:srgbClr val="7C6CE3"/>
                </a:solidFill>
                <a:latin typeface="Bebas Neue"/>
                <a:ea typeface="Bebas Neue"/>
                <a:cs typeface="Bebas Neue"/>
                <a:sym typeface="Bebas Neue"/>
              </a:rPr>
              <a:t>behavior</a:t>
            </a:r>
            <a:r>
              <a:rPr b="1" lang="en-US" sz="6999">
                <a:solidFill>
                  <a:srgbClr val="7C6CE3"/>
                </a:solidFill>
                <a:latin typeface="Bebas Neue"/>
                <a:ea typeface="Bebas Neue"/>
                <a:cs typeface="Bebas Neue"/>
                <a:sym typeface="Bebas Neue"/>
              </a:rPr>
              <a:t> ANAlysis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61" name="Shape 161"/>
        <p:cNvGrpSpPr/>
        <p:nvPr/>
      </p:nvGrpSpPr>
      <p:grpSpPr>
        <a:xfrm>
          <a:off x="0" y="0"/>
          <a:ext cx="0" cy="0"/>
          <a:chOff x="0" y="0"/>
          <a:chExt cx="0" cy="0"/>
        </a:xfrm>
      </p:grpSpPr>
      <p:sp>
        <p:nvSpPr>
          <p:cNvPr id="162" name="Google Shape;162;g24391878a95_0_20"/>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rfm Reference</a:t>
            </a:r>
            <a:endParaRPr/>
          </a:p>
        </p:txBody>
      </p:sp>
      <p:pic>
        <p:nvPicPr>
          <p:cNvPr id="163" name="Google Shape;163;g24391878a95_0_20"/>
          <p:cNvPicPr preferRelativeResize="0"/>
          <p:nvPr/>
        </p:nvPicPr>
        <p:blipFill>
          <a:blip r:embed="rId3">
            <a:alphaModFix/>
          </a:blip>
          <a:stretch>
            <a:fillRect/>
          </a:stretch>
        </p:blipFill>
        <p:spPr>
          <a:xfrm>
            <a:off x="474800" y="2765313"/>
            <a:ext cx="10310076" cy="5480125"/>
          </a:xfrm>
          <a:prstGeom prst="rect">
            <a:avLst/>
          </a:prstGeom>
          <a:noFill/>
          <a:ln>
            <a:noFill/>
          </a:ln>
        </p:spPr>
      </p:pic>
      <p:graphicFrame>
        <p:nvGraphicFramePr>
          <p:cNvPr id="164" name="Google Shape;164;g24391878a95_0_20"/>
          <p:cNvGraphicFramePr/>
          <p:nvPr/>
        </p:nvGraphicFramePr>
        <p:xfrm>
          <a:off x="11140550" y="2070000"/>
          <a:ext cx="3000000" cy="3000000"/>
        </p:xfrm>
        <a:graphic>
          <a:graphicData uri="http://schemas.openxmlformats.org/drawingml/2006/table">
            <a:tbl>
              <a:tblPr>
                <a:noFill/>
                <a:tableStyleId>{232B88BB-FE7B-4B71-AEF4-54B8909BD302}</a:tableStyleId>
              </a:tblPr>
              <a:tblGrid>
                <a:gridCol w="1905000"/>
                <a:gridCol w="4806500"/>
              </a:tblGrid>
              <a:tr h="353000">
                <a:tc>
                  <a:txBody>
                    <a:bodyPr/>
                    <a:lstStyle/>
                    <a:p>
                      <a:pPr indent="0" lvl="0" marL="0" rtl="0" algn="l">
                        <a:spcBef>
                          <a:spcPts val="0"/>
                        </a:spcBef>
                        <a:spcAft>
                          <a:spcPts val="0"/>
                        </a:spcAft>
                        <a:buNone/>
                      </a:pPr>
                      <a:r>
                        <a:rPr b="1" lang="en-US" sz="1900">
                          <a:latin typeface="Source Sans Pro"/>
                          <a:ea typeface="Source Sans Pro"/>
                          <a:cs typeface="Source Sans Pro"/>
                          <a:sym typeface="Source Sans Pro"/>
                        </a:rPr>
                        <a:t>Segment</a:t>
                      </a:r>
                      <a:endParaRPr b="1" sz="19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b="1" lang="en-US" sz="1900">
                          <a:latin typeface="Source Sans Pro"/>
                          <a:ea typeface="Source Sans Pro"/>
                          <a:cs typeface="Source Sans Pro"/>
                          <a:sym typeface="Source Sans Pro"/>
                        </a:rPr>
                        <a:t>Description</a:t>
                      </a:r>
                      <a:endParaRPr b="1" sz="1900">
                        <a:latin typeface="Source Sans Pro"/>
                        <a:ea typeface="Source Sans Pro"/>
                        <a:cs typeface="Source Sans Pro"/>
                        <a:sym typeface="Source Sans Pro"/>
                      </a:endParaRPr>
                    </a:p>
                  </a:txBody>
                  <a:tcPr marT="91425" marB="91425" marR="91425" marL="91425"/>
                </a:tc>
              </a:tr>
              <a:tr h="418975">
                <a:tc>
                  <a:txBody>
                    <a:bodyPr/>
                    <a:lstStyle/>
                    <a:p>
                      <a:pPr indent="0" lvl="0" marL="0" rtl="0" algn="l">
                        <a:spcBef>
                          <a:spcPts val="0"/>
                        </a:spcBef>
                        <a:spcAft>
                          <a:spcPts val="0"/>
                        </a:spcAft>
                        <a:buNone/>
                      </a:pPr>
                      <a:r>
                        <a:rPr lang="en-US" sz="1900">
                          <a:solidFill>
                            <a:srgbClr val="00FF00"/>
                          </a:solidFill>
                          <a:latin typeface="Source Sans Pro"/>
                          <a:ea typeface="Source Sans Pro"/>
                          <a:cs typeface="Source Sans Pro"/>
                          <a:sym typeface="Source Sans Pro"/>
                        </a:rPr>
                        <a:t>Champions</a:t>
                      </a:r>
                      <a:endParaRPr sz="1900">
                        <a:solidFill>
                          <a:srgbClr val="00FF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Bought Recently, buy often and spend the most.</a:t>
                      </a:r>
                      <a:endParaRPr sz="1900">
                        <a:latin typeface="Source Sans Pro"/>
                        <a:ea typeface="Source Sans Pro"/>
                        <a:cs typeface="Source Sans Pro"/>
                        <a:sym typeface="Source Sans Pro"/>
                      </a:endParaRPr>
                    </a:p>
                  </a:txBody>
                  <a:tcPr marT="91425" marB="91425" marR="91425" marL="91425"/>
                </a:tc>
              </a:tr>
              <a:tr h="396975">
                <a:tc>
                  <a:txBody>
                    <a:bodyPr/>
                    <a:lstStyle/>
                    <a:p>
                      <a:pPr indent="0" lvl="0" marL="0" rtl="0" algn="l">
                        <a:spcBef>
                          <a:spcPts val="0"/>
                        </a:spcBef>
                        <a:spcAft>
                          <a:spcPts val="0"/>
                        </a:spcAft>
                        <a:buNone/>
                      </a:pPr>
                      <a:r>
                        <a:rPr b="1" lang="en-US" sz="1900">
                          <a:solidFill>
                            <a:srgbClr val="0000FF"/>
                          </a:solidFill>
                          <a:latin typeface="Source Sans Pro"/>
                          <a:ea typeface="Source Sans Pro"/>
                          <a:cs typeface="Source Sans Pro"/>
                          <a:sym typeface="Source Sans Pro"/>
                        </a:rPr>
                        <a:t>Loyal Customers</a:t>
                      </a:r>
                      <a:endParaRPr b="1" sz="1900">
                        <a:solidFill>
                          <a:srgbClr val="0000FF"/>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Buy on a regular basis. Responsive to promotions.</a:t>
                      </a:r>
                      <a:endParaRPr sz="1900">
                        <a:latin typeface="Source Sans Pro"/>
                        <a:ea typeface="Source Sans Pro"/>
                        <a:cs typeface="Source Sans Pro"/>
                        <a:sym typeface="Source Sans Pro"/>
                      </a:endParaRPr>
                    </a:p>
                  </a:txBody>
                  <a:tcPr marT="91425" marB="91425" marR="91425" marL="91425"/>
                </a:tc>
              </a:tr>
              <a:tr h="397000">
                <a:tc>
                  <a:txBody>
                    <a:bodyPr/>
                    <a:lstStyle/>
                    <a:p>
                      <a:pPr indent="0" lvl="0" marL="0" rtl="0" algn="l">
                        <a:spcBef>
                          <a:spcPts val="0"/>
                        </a:spcBef>
                        <a:spcAft>
                          <a:spcPts val="0"/>
                        </a:spcAft>
                        <a:buNone/>
                      </a:pPr>
                      <a:r>
                        <a:rPr b="1" lang="en-US" sz="1900">
                          <a:solidFill>
                            <a:srgbClr val="9900FF"/>
                          </a:solidFill>
                          <a:latin typeface="Source Sans Pro"/>
                          <a:ea typeface="Source Sans Pro"/>
                          <a:cs typeface="Source Sans Pro"/>
                          <a:sym typeface="Source Sans Pro"/>
                        </a:rPr>
                        <a:t>Potential Loyalist</a:t>
                      </a:r>
                      <a:endParaRPr b="1" sz="1900">
                        <a:solidFill>
                          <a:srgbClr val="9900FF"/>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Recent customers with average frequency.</a:t>
                      </a:r>
                      <a:endParaRPr sz="1900">
                        <a:latin typeface="Source Sans Pro"/>
                        <a:ea typeface="Source Sans Pro"/>
                        <a:cs typeface="Source Sans Pro"/>
                        <a:sym typeface="Source Sans Pro"/>
                      </a:endParaRPr>
                    </a:p>
                  </a:txBody>
                  <a:tcPr marT="91425" marB="91425" marR="91425" marL="91425"/>
                </a:tc>
              </a:tr>
              <a:tr h="396975">
                <a:tc>
                  <a:txBody>
                    <a:bodyPr/>
                    <a:lstStyle/>
                    <a:p>
                      <a:pPr indent="0" lvl="0" marL="0" rtl="0" algn="l">
                        <a:spcBef>
                          <a:spcPts val="0"/>
                        </a:spcBef>
                        <a:spcAft>
                          <a:spcPts val="0"/>
                        </a:spcAft>
                        <a:buNone/>
                      </a:pPr>
                      <a:r>
                        <a:rPr b="1" lang="en-US" sz="1900">
                          <a:solidFill>
                            <a:srgbClr val="00FFFF"/>
                          </a:solidFill>
                          <a:latin typeface="Source Sans Pro"/>
                          <a:ea typeface="Source Sans Pro"/>
                          <a:cs typeface="Source Sans Pro"/>
                          <a:sym typeface="Source Sans Pro"/>
                        </a:rPr>
                        <a:t>New </a:t>
                      </a:r>
                      <a:r>
                        <a:rPr b="1" lang="en-US" sz="1900">
                          <a:solidFill>
                            <a:srgbClr val="00FFFF"/>
                          </a:solidFill>
                          <a:latin typeface="Source Sans Pro"/>
                          <a:ea typeface="Source Sans Pro"/>
                          <a:cs typeface="Source Sans Pro"/>
                          <a:sym typeface="Source Sans Pro"/>
                        </a:rPr>
                        <a:t>Customers</a:t>
                      </a:r>
                      <a:endParaRPr b="1" sz="1900">
                        <a:solidFill>
                          <a:srgbClr val="00FFFF"/>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Bought most recently, but not often.</a:t>
                      </a:r>
                      <a:endParaRPr sz="1900">
                        <a:latin typeface="Source Sans Pro"/>
                        <a:ea typeface="Source Sans Pro"/>
                        <a:cs typeface="Source Sans Pro"/>
                        <a:sym typeface="Source Sans Pro"/>
                      </a:endParaRPr>
                    </a:p>
                  </a:txBody>
                  <a:tcPr marT="91425" marB="91425" marR="91425" marL="91425"/>
                </a:tc>
              </a:tr>
              <a:tr h="418975">
                <a:tc>
                  <a:txBody>
                    <a:bodyPr/>
                    <a:lstStyle/>
                    <a:p>
                      <a:pPr indent="0" lvl="0" marL="0" rtl="0" algn="l">
                        <a:spcBef>
                          <a:spcPts val="0"/>
                        </a:spcBef>
                        <a:spcAft>
                          <a:spcPts val="0"/>
                        </a:spcAft>
                        <a:buNone/>
                      </a:pPr>
                      <a:r>
                        <a:rPr b="1" lang="en-US" sz="1900">
                          <a:solidFill>
                            <a:srgbClr val="76A5AF"/>
                          </a:solidFill>
                          <a:latin typeface="Source Sans Pro"/>
                          <a:ea typeface="Source Sans Pro"/>
                          <a:cs typeface="Source Sans Pro"/>
                          <a:sym typeface="Source Sans Pro"/>
                        </a:rPr>
                        <a:t>Promising</a:t>
                      </a:r>
                      <a:endParaRPr b="1" sz="1900">
                        <a:solidFill>
                          <a:srgbClr val="76A5AF"/>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Recent shoppers, but haven’t spent much.</a:t>
                      </a:r>
                      <a:endParaRPr sz="1900">
                        <a:latin typeface="Source Sans Pro"/>
                        <a:ea typeface="Source Sans Pro"/>
                        <a:cs typeface="Source Sans Pro"/>
                        <a:sym typeface="Source Sans Pro"/>
                      </a:endParaRPr>
                    </a:p>
                  </a:txBody>
                  <a:tcPr marT="91425" marB="91425" marR="91425" marL="91425"/>
                </a:tc>
              </a:tr>
              <a:tr h="647075">
                <a:tc>
                  <a:txBody>
                    <a:bodyPr/>
                    <a:lstStyle/>
                    <a:p>
                      <a:pPr indent="0" lvl="0" marL="0" rtl="0" algn="l">
                        <a:spcBef>
                          <a:spcPts val="0"/>
                        </a:spcBef>
                        <a:spcAft>
                          <a:spcPts val="0"/>
                        </a:spcAft>
                        <a:buNone/>
                      </a:pPr>
                      <a:r>
                        <a:rPr b="1" lang="en-US" sz="1900">
                          <a:solidFill>
                            <a:srgbClr val="FFD966"/>
                          </a:solidFill>
                          <a:latin typeface="Source Sans Pro"/>
                          <a:ea typeface="Source Sans Pro"/>
                          <a:cs typeface="Source Sans Pro"/>
                          <a:sym typeface="Source Sans Pro"/>
                        </a:rPr>
                        <a:t>Need </a:t>
                      </a:r>
                      <a:r>
                        <a:rPr b="1" lang="en-US" sz="1900">
                          <a:solidFill>
                            <a:srgbClr val="FFD966"/>
                          </a:solidFill>
                          <a:latin typeface="Source Sans Pro"/>
                          <a:ea typeface="Source Sans Pro"/>
                          <a:cs typeface="Source Sans Pro"/>
                          <a:sym typeface="Source Sans Pro"/>
                        </a:rPr>
                        <a:t>Attention</a:t>
                      </a:r>
                      <a:endParaRPr b="1" sz="1900">
                        <a:solidFill>
                          <a:srgbClr val="FFD966"/>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Above average recency, frequency and monetary values. May not have bought very recent though.</a:t>
                      </a:r>
                      <a:endParaRPr sz="1900">
                        <a:latin typeface="Source Sans Pro"/>
                        <a:ea typeface="Source Sans Pro"/>
                        <a:cs typeface="Source Sans Pro"/>
                        <a:sym typeface="Source Sans Pro"/>
                      </a:endParaRPr>
                    </a:p>
                  </a:txBody>
                  <a:tcPr marT="91425" marB="91425" marR="91425" marL="91425"/>
                </a:tc>
              </a:tr>
              <a:tr h="625100">
                <a:tc>
                  <a:txBody>
                    <a:bodyPr/>
                    <a:lstStyle/>
                    <a:p>
                      <a:pPr indent="0" lvl="0" marL="0" rtl="0" algn="l">
                        <a:spcBef>
                          <a:spcPts val="0"/>
                        </a:spcBef>
                        <a:spcAft>
                          <a:spcPts val="0"/>
                        </a:spcAft>
                        <a:buNone/>
                      </a:pPr>
                      <a:r>
                        <a:rPr b="1" lang="en-US" sz="1900">
                          <a:solidFill>
                            <a:srgbClr val="7F6000"/>
                          </a:solidFill>
                          <a:latin typeface="Source Sans Pro"/>
                          <a:ea typeface="Source Sans Pro"/>
                          <a:cs typeface="Source Sans Pro"/>
                          <a:sym typeface="Source Sans Pro"/>
                        </a:rPr>
                        <a:t>About To Sleep</a:t>
                      </a:r>
                      <a:endParaRPr b="1" sz="1900">
                        <a:solidFill>
                          <a:srgbClr val="7F60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Below average recency and frequency. Will lose them if not reactivated.</a:t>
                      </a:r>
                      <a:endParaRPr sz="1900">
                        <a:latin typeface="Source Sans Pro"/>
                        <a:ea typeface="Source Sans Pro"/>
                        <a:cs typeface="Source Sans Pro"/>
                        <a:sym typeface="Source Sans Pro"/>
                      </a:endParaRPr>
                    </a:p>
                  </a:txBody>
                  <a:tcPr marT="91425" marB="91425" marR="91425" marL="91425"/>
                </a:tc>
              </a:tr>
              <a:tr h="660750">
                <a:tc>
                  <a:txBody>
                    <a:bodyPr/>
                    <a:lstStyle/>
                    <a:p>
                      <a:pPr indent="0" lvl="0" marL="0" rtl="0" algn="l">
                        <a:spcBef>
                          <a:spcPts val="0"/>
                        </a:spcBef>
                        <a:spcAft>
                          <a:spcPts val="0"/>
                        </a:spcAft>
                        <a:buNone/>
                      </a:pPr>
                      <a:r>
                        <a:rPr b="1" lang="en-US" sz="1900">
                          <a:solidFill>
                            <a:srgbClr val="FF9900"/>
                          </a:solidFill>
                          <a:latin typeface="Source Sans Pro"/>
                          <a:ea typeface="Source Sans Pro"/>
                          <a:cs typeface="Source Sans Pro"/>
                          <a:sym typeface="Source Sans Pro"/>
                        </a:rPr>
                        <a:t>At Risk</a:t>
                      </a:r>
                      <a:endParaRPr b="1" sz="1900">
                        <a:solidFill>
                          <a:srgbClr val="FF99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Purchased often but a long time ago. Need to bring them back!</a:t>
                      </a:r>
                      <a:endParaRPr sz="1900">
                        <a:latin typeface="Source Sans Pro"/>
                        <a:ea typeface="Source Sans Pro"/>
                        <a:cs typeface="Source Sans Pro"/>
                        <a:sym typeface="Source Sans Pro"/>
                      </a:endParaRPr>
                    </a:p>
                  </a:txBody>
                  <a:tcPr marT="91425" marB="91425" marR="91425" marL="91425"/>
                </a:tc>
              </a:tr>
              <a:tr h="660750">
                <a:tc>
                  <a:txBody>
                    <a:bodyPr/>
                    <a:lstStyle/>
                    <a:p>
                      <a:pPr indent="0" lvl="0" marL="0" rtl="0" algn="l">
                        <a:spcBef>
                          <a:spcPts val="0"/>
                        </a:spcBef>
                        <a:spcAft>
                          <a:spcPts val="0"/>
                        </a:spcAft>
                        <a:buNone/>
                      </a:pPr>
                      <a:r>
                        <a:rPr b="1" lang="en-US" sz="1900">
                          <a:solidFill>
                            <a:srgbClr val="FF0000"/>
                          </a:solidFill>
                          <a:latin typeface="Source Sans Pro"/>
                          <a:ea typeface="Source Sans Pro"/>
                          <a:cs typeface="Source Sans Pro"/>
                          <a:sym typeface="Source Sans Pro"/>
                        </a:rPr>
                        <a:t>Cannot Lose Them</a:t>
                      </a:r>
                      <a:endParaRPr b="1" sz="1900">
                        <a:solidFill>
                          <a:srgbClr val="FF00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Used to purchase frequently but haven’t returned for a long time.</a:t>
                      </a:r>
                      <a:endParaRPr sz="1900">
                        <a:latin typeface="Source Sans Pro"/>
                        <a:ea typeface="Source Sans Pro"/>
                        <a:cs typeface="Source Sans Pro"/>
                        <a:sym typeface="Source Sans Pro"/>
                      </a:endParaRPr>
                    </a:p>
                  </a:txBody>
                  <a:tcPr marT="91425" marB="91425" marR="91425" marL="91425"/>
                </a:tc>
              </a:tr>
              <a:tr h="660750">
                <a:tc>
                  <a:txBody>
                    <a:bodyPr/>
                    <a:lstStyle/>
                    <a:p>
                      <a:pPr indent="0" lvl="0" marL="0" rtl="0" algn="l">
                        <a:spcBef>
                          <a:spcPts val="0"/>
                        </a:spcBef>
                        <a:spcAft>
                          <a:spcPts val="0"/>
                        </a:spcAft>
                        <a:buNone/>
                      </a:pPr>
                      <a:r>
                        <a:rPr b="1" lang="en-US" sz="1900">
                          <a:latin typeface="Source Sans Pro"/>
                          <a:ea typeface="Source Sans Pro"/>
                          <a:cs typeface="Source Sans Pro"/>
                          <a:sym typeface="Source Sans Pro"/>
                        </a:rPr>
                        <a:t>Hibernating</a:t>
                      </a:r>
                      <a:endParaRPr b="1" sz="19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900">
                          <a:latin typeface="Source Sans Pro"/>
                          <a:ea typeface="Source Sans Pro"/>
                          <a:cs typeface="Source Sans Pro"/>
                          <a:sym typeface="Source Sans Pro"/>
                        </a:rPr>
                        <a:t>Last purchase was long back and low number of orders. May be lost.</a:t>
                      </a:r>
                      <a:endParaRPr sz="1900">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68" name="Shape 168"/>
        <p:cNvGrpSpPr/>
        <p:nvPr/>
      </p:nvGrpSpPr>
      <p:grpSpPr>
        <a:xfrm>
          <a:off x="0" y="0"/>
          <a:ext cx="0" cy="0"/>
          <a:chOff x="0" y="0"/>
          <a:chExt cx="0" cy="0"/>
        </a:xfrm>
      </p:grpSpPr>
      <p:sp>
        <p:nvSpPr>
          <p:cNvPr id="169" name="Google Shape;169;p6"/>
          <p:cNvSpPr txBox="1"/>
          <p:nvPr/>
        </p:nvSpPr>
        <p:spPr>
          <a:xfrm>
            <a:off x="1702677" y="1085850"/>
            <a:ext cx="14882700" cy="1077300"/>
          </a:xfrm>
          <a:prstGeom prst="rect">
            <a:avLst/>
          </a:prstGeom>
          <a:noFill/>
          <a:ln>
            <a:noFill/>
          </a:ln>
        </p:spPr>
        <p:txBody>
          <a:bodyPr anchorCtr="0" anchor="t" bIns="0" lIns="0" spcFirstLastPara="1" rIns="0" wrap="square" tIns="0">
            <a:spAutoFit/>
          </a:bodyPr>
          <a:lstStyle/>
          <a:p>
            <a:pPr indent="0" lvl="0" marL="0" rtl="0" algn="ctr">
              <a:lnSpc>
                <a:spcPct val="111001"/>
              </a:lnSpc>
              <a:spcBef>
                <a:spcPts val="0"/>
              </a:spcBef>
              <a:spcAft>
                <a:spcPts val="0"/>
              </a:spcAft>
              <a:buClr>
                <a:schemeClr val="dk1"/>
              </a:buClr>
              <a:buFont typeface="Arial"/>
              <a:buNone/>
            </a:pPr>
            <a:r>
              <a:rPr b="1" lang="en-US" sz="6999">
                <a:solidFill>
                  <a:srgbClr val="7C6CE3"/>
                </a:solidFill>
                <a:latin typeface="Bebas Neue"/>
                <a:ea typeface="Bebas Neue"/>
                <a:cs typeface="Bebas Neue"/>
                <a:sym typeface="Bebas Neue"/>
              </a:rPr>
              <a:t>RFM </a:t>
            </a:r>
            <a:r>
              <a:rPr b="1" lang="en-US" sz="6999">
                <a:solidFill>
                  <a:srgbClr val="7C6CE3"/>
                </a:solidFill>
                <a:latin typeface="Bebas Neue"/>
                <a:ea typeface="Bebas Neue"/>
                <a:cs typeface="Bebas Neue"/>
                <a:sym typeface="Bebas Neue"/>
              </a:rPr>
              <a:t>ANALYSIS</a:t>
            </a:r>
            <a:endParaRPr/>
          </a:p>
        </p:txBody>
      </p:sp>
      <p:sp>
        <p:nvSpPr>
          <p:cNvPr id="170" name="Google Shape;170;p6"/>
          <p:cNvSpPr txBox="1"/>
          <p:nvPr/>
        </p:nvSpPr>
        <p:spPr>
          <a:xfrm>
            <a:off x="11329925" y="2315550"/>
            <a:ext cx="6716400" cy="708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800">
                <a:solidFill>
                  <a:schemeClr val="dk1"/>
                </a:solidFill>
                <a:latin typeface="Source Sans Pro"/>
                <a:ea typeface="Source Sans Pro"/>
                <a:cs typeface="Source Sans Pro"/>
                <a:sym typeface="Source Sans Pro"/>
              </a:rPr>
              <a:t>Based on the RFM analysis, we recommend our clients take specific actions for each group of customers:</a:t>
            </a:r>
            <a:endParaRPr b="1" sz="2800">
              <a:solidFill>
                <a:schemeClr val="dk1"/>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b="1" lang="en-US" sz="2800">
                <a:solidFill>
                  <a:srgbClr val="B45F06"/>
                </a:solidFill>
                <a:latin typeface="Source Sans Pro"/>
                <a:ea typeface="Source Sans Pro"/>
                <a:cs typeface="Source Sans Pro"/>
                <a:sym typeface="Source Sans Pro"/>
              </a:rPr>
              <a:t>For solid loyal customers</a:t>
            </a:r>
            <a:endParaRPr b="1" sz="2800">
              <a:solidFill>
                <a:schemeClr val="dk1"/>
              </a:solidFill>
              <a:latin typeface="Source Sans Pro"/>
              <a:ea typeface="Source Sans Pro"/>
              <a:cs typeface="Source Sans Pro"/>
              <a:sym typeface="Source Sans Pro"/>
            </a:endParaRPr>
          </a:p>
          <a:p>
            <a:pPr indent="-406400" lvl="1" marL="914400" rtl="0" algn="l">
              <a:lnSpc>
                <a:spcPct val="15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Build personalized communication; </a:t>
            </a:r>
            <a:endParaRPr sz="2800">
              <a:solidFill>
                <a:schemeClr val="dk1"/>
              </a:solidFill>
              <a:latin typeface="Source Sans Pro"/>
              <a:ea typeface="Source Sans Pro"/>
              <a:cs typeface="Source Sans Pro"/>
              <a:sym typeface="Source Sans Pro"/>
            </a:endParaRPr>
          </a:p>
          <a:p>
            <a:pPr indent="-406400" lvl="1" marL="914400" rtl="0" algn="l">
              <a:lnSpc>
                <a:spcPct val="15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Provide exceptional customer service;</a:t>
            </a:r>
            <a:endParaRPr sz="2800">
              <a:solidFill>
                <a:schemeClr val="dk1"/>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SzPts val="2800"/>
              <a:buFont typeface="Source Sans Pro"/>
              <a:buChar char="●"/>
            </a:pPr>
            <a:r>
              <a:rPr b="1" lang="en-US" sz="2800">
                <a:solidFill>
                  <a:srgbClr val="B45F06"/>
                </a:solidFill>
                <a:latin typeface="Source Sans Pro"/>
                <a:ea typeface="Source Sans Pro"/>
                <a:cs typeface="Source Sans Pro"/>
                <a:sym typeface="Source Sans Pro"/>
              </a:rPr>
              <a:t>For potential loyalists</a:t>
            </a:r>
            <a:endParaRPr b="1" sz="2800">
              <a:solidFill>
                <a:schemeClr val="dk1"/>
              </a:solidFill>
              <a:latin typeface="Source Sans Pro"/>
              <a:ea typeface="Source Sans Pro"/>
              <a:cs typeface="Source Sans Pro"/>
              <a:sym typeface="Source Sans Pro"/>
            </a:endParaRPr>
          </a:p>
          <a:p>
            <a:pPr indent="-406400" lvl="1" marL="914400" rtl="0" algn="l">
              <a:lnSpc>
                <a:spcPct val="15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implement a follow-up and nurturing strategy to maintain engagement; </a:t>
            </a:r>
            <a:endParaRPr sz="2800">
              <a:solidFill>
                <a:schemeClr val="dk1"/>
              </a:solidFill>
              <a:latin typeface="Source Sans Pro"/>
              <a:ea typeface="Source Sans Pro"/>
              <a:cs typeface="Source Sans Pro"/>
              <a:sym typeface="Source Sans Pro"/>
            </a:endParaRPr>
          </a:p>
          <a:p>
            <a:pPr indent="-406400" lvl="1" marL="914400" rtl="0" algn="l">
              <a:lnSpc>
                <a:spcPct val="15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establish trust and credibility.</a:t>
            </a:r>
            <a:endParaRPr sz="2800">
              <a:solidFill>
                <a:schemeClr val="dk1"/>
              </a:solidFill>
              <a:latin typeface="Source Sans Pro"/>
              <a:ea typeface="Source Sans Pro"/>
              <a:cs typeface="Source Sans Pro"/>
              <a:sym typeface="Source Sans Pro"/>
            </a:endParaRPr>
          </a:p>
          <a:p>
            <a:pPr indent="457200" lvl="0" marL="0" rtl="0" algn="l">
              <a:lnSpc>
                <a:spcPct val="150000"/>
              </a:lnSpc>
              <a:spcBef>
                <a:spcPts val="0"/>
              </a:spcBef>
              <a:spcAft>
                <a:spcPts val="0"/>
              </a:spcAft>
              <a:buNone/>
            </a:pPr>
            <a:r>
              <a:rPr lang="en-US" sz="2800">
                <a:solidFill>
                  <a:schemeClr val="dk1"/>
                </a:solidFill>
                <a:latin typeface="Source Sans Pro"/>
                <a:ea typeface="Source Sans Pro"/>
                <a:cs typeface="Source Sans Pro"/>
                <a:sym typeface="Source Sans Pro"/>
              </a:rPr>
              <a:t>……</a:t>
            </a:r>
            <a:endParaRPr sz="2800">
              <a:solidFill>
                <a:schemeClr val="dk1"/>
              </a:solidFill>
              <a:latin typeface="Source Sans Pro"/>
              <a:ea typeface="Source Sans Pro"/>
              <a:cs typeface="Source Sans Pro"/>
              <a:sym typeface="Source Sans Pro"/>
            </a:endParaRPr>
          </a:p>
        </p:txBody>
      </p:sp>
      <p:pic>
        <p:nvPicPr>
          <p:cNvPr id="171" name="Google Shape;171;p6"/>
          <p:cNvPicPr preferRelativeResize="0"/>
          <p:nvPr/>
        </p:nvPicPr>
        <p:blipFill>
          <a:blip r:embed="rId3">
            <a:alphaModFix/>
          </a:blip>
          <a:stretch>
            <a:fillRect/>
          </a:stretch>
        </p:blipFill>
        <p:spPr>
          <a:xfrm>
            <a:off x="152400" y="2315550"/>
            <a:ext cx="11025126" cy="66753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75" name="Shape 175"/>
        <p:cNvGrpSpPr/>
        <p:nvPr/>
      </p:nvGrpSpPr>
      <p:grpSpPr>
        <a:xfrm>
          <a:off x="0" y="0"/>
          <a:ext cx="0" cy="0"/>
          <a:chOff x="0" y="0"/>
          <a:chExt cx="0" cy="0"/>
        </a:xfrm>
      </p:grpSpPr>
      <p:grpSp>
        <p:nvGrpSpPr>
          <p:cNvPr id="176" name="Google Shape;176;g24391878a95_0_47"/>
          <p:cNvGrpSpPr/>
          <p:nvPr/>
        </p:nvGrpSpPr>
        <p:grpSpPr>
          <a:xfrm rot="-5400000">
            <a:off x="-153132" y="1907277"/>
            <a:ext cx="1383304" cy="1210391"/>
            <a:chOff x="0" y="0"/>
            <a:chExt cx="812800" cy="711200"/>
          </a:xfrm>
        </p:grpSpPr>
        <p:sp>
          <p:nvSpPr>
            <p:cNvPr id="177" name="Google Shape;177;g24391878a95_0_47"/>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0ACBA9"/>
            </a:solidFill>
            <a:ln>
              <a:noFill/>
            </a:ln>
          </p:spPr>
        </p:sp>
        <p:sp>
          <p:nvSpPr>
            <p:cNvPr id="178" name="Google Shape;178;g24391878a95_0_47"/>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9" name="Google Shape;179;g24391878a95_0_47"/>
          <p:cNvGrpSpPr/>
          <p:nvPr/>
        </p:nvGrpSpPr>
        <p:grpSpPr>
          <a:xfrm rot="-5400000">
            <a:off x="-153132" y="4419012"/>
            <a:ext cx="1383304" cy="1210391"/>
            <a:chOff x="0" y="0"/>
            <a:chExt cx="812800" cy="711200"/>
          </a:xfrm>
        </p:grpSpPr>
        <p:sp>
          <p:nvSpPr>
            <p:cNvPr id="180" name="Google Shape;180;g24391878a95_0_47"/>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EF78B4"/>
            </a:solidFill>
            <a:ln>
              <a:noFill/>
            </a:ln>
          </p:spPr>
        </p:sp>
        <p:sp>
          <p:nvSpPr>
            <p:cNvPr id="181" name="Google Shape;181;g24391878a95_0_47"/>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2" name="Google Shape;182;g24391878a95_0_47"/>
          <p:cNvGrpSpPr/>
          <p:nvPr/>
        </p:nvGrpSpPr>
        <p:grpSpPr>
          <a:xfrm rot="-5400000">
            <a:off x="-153132" y="6930748"/>
            <a:ext cx="1383304" cy="1210391"/>
            <a:chOff x="0" y="0"/>
            <a:chExt cx="812800" cy="711200"/>
          </a:xfrm>
        </p:grpSpPr>
        <p:sp>
          <p:nvSpPr>
            <p:cNvPr id="183" name="Google Shape;183;g24391878a95_0_47"/>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37C9EF"/>
            </a:solidFill>
            <a:ln>
              <a:noFill/>
            </a:ln>
          </p:spPr>
        </p:sp>
        <p:sp>
          <p:nvSpPr>
            <p:cNvPr id="184" name="Google Shape;184;g24391878a95_0_47"/>
            <p:cNvSpPr txBox="1"/>
            <p:nvPr/>
          </p:nvSpPr>
          <p:spPr>
            <a:xfrm>
              <a:off x="127000" y="12700"/>
              <a:ext cx="5589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5" name="Google Shape;185;g24391878a95_0_47"/>
          <p:cNvSpPr txBox="1"/>
          <p:nvPr/>
        </p:nvSpPr>
        <p:spPr>
          <a:xfrm>
            <a:off x="3704250" y="3629325"/>
            <a:ext cx="10879500" cy="2457900"/>
          </a:xfrm>
          <a:prstGeom prst="rect">
            <a:avLst/>
          </a:prstGeom>
          <a:noFill/>
          <a:ln>
            <a:noFill/>
          </a:ln>
        </p:spPr>
        <p:txBody>
          <a:bodyPr anchorCtr="0" anchor="t" bIns="91425" lIns="91425" spcFirstLastPara="1" rIns="91425" wrap="square" tIns="91425">
            <a:spAutoFit/>
          </a:bodyPr>
          <a:lstStyle/>
          <a:p>
            <a:pPr indent="0" lvl="0" marL="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Future Customer Behavior PREDICTION</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F0"/>
        </a:solidFill>
      </p:bgPr>
    </p:bg>
    <p:spTree>
      <p:nvGrpSpPr>
        <p:cNvPr id="189" name="Shape 189"/>
        <p:cNvGrpSpPr/>
        <p:nvPr/>
      </p:nvGrpSpPr>
      <p:grpSpPr>
        <a:xfrm>
          <a:off x="0" y="0"/>
          <a:ext cx="0" cy="0"/>
          <a:chOff x="0" y="0"/>
          <a:chExt cx="0" cy="0"/>
        </a:xfrm>
      </p:grpSpPr>
      <p:sp>
        <p:nvSpPr>
          <p:cNvPr id="190" name="Google Shape;190;p5"/>
          <p:cNvSpPr txBox="1"/>
          <p:nvPr/>
        </p:nvSpPr>
        <p:spPr>
          <a:xfrm>
            <a:off x="1028700" y="1085850"/>
            <a:ext cx="16230600" cy="10773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b="1" lang="en-US" sz="6999">
                <a:solidFill>
                  <a:srgbClr val="7C6CE3"/>
                </a:solidFill>
                <a:latin typeface="Bebas Neue"/>
                <a:ea typeface="Bebas Neue"/>
                <a:cs typeface="Bebas Neue"/>
                <a:sym typeface="Bebas Neue"/>
              </a:rPr>
              <a:t>Starting Point </a:t>
            </a:r>
            <a:endParaRPr/>
          </a:p>
        </p:txBody>
      </p:sp>
      <p:sp>
        <p:nvSpPr>
          <p:cNvPr id="191" name="Google Shape;191;p5"/>
          <p:cNvSpPr txBox="1"/>
          <p:nvPr/>
        </p:nvSpPr>
        <p:spPr>
          <a:xfrm>
            <a:off x="11377325" y="2813300"/>
            <a:ext cx="6304800" cy="578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800">
                <a:solidFill>
                  <a:schemeClr val="dk1"/>
                </a:solidFill>
                <a:latin typeface="Source Sans Pro"/>
                <a:ea typeface="Source Sans Pro"/>
                <a:cs typeface="Source Sans Pro"/>
                <a:sym typeface="Source Sans Pro"/>
              </a:rPr>
              <a:t>Customer are more likely to spend money on Wine</a:t>
            </a:r>
            <a:endParaRPr b="1" sz="2800">
              <a:solidFill>
                <a:schemeClr val="dk1"/>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b="1" lang="en-US" sz="2800">
                <a:solidFill>
                  <a:srgbClr val="101214"/>
                </a:solidFill>
                <a:latin typeface="Source Sans Pro"/>
                <a:ea typeface="Source Sans Pro"/>
                <a:cs typeface="Source Sans Pro"/>
                <a:sym typeface="Source Sans Pro"/>
              </a:rPr>
              <a:t>Dependent Variable:</a:t>
            </a:r>
            <a:r>
              <a:rPr lang="en-US" sz="2800">
                <a:solidFill>
                  <a:srgbClr val="101214"/>
                </a:solidFill>
                <a:latin typeface="Source Sans Pro"/>
                <a:ea typeface="Source Sans Pro"/>
                <a:cs typeface="Source Sans Pro"/>
                <a:sym typeface="Source Sans Pro"/>
              </a:rPr>
              <a:t> Whether this customer would spend the maximum amount on wine products </a:t>
            </a:r>
            <a:endParaRPr sz="2800">
              <a:solidFill>
                <a:srgbClr val="101214"/>
              </a:solidFill>
              <a:latin typeface="Source Sans Pro"/>
              <a:ea typeface="Source Sans Pro"/>
              <a:cs typeface="Source Sans Pro"/>
              <a:sym typeface="Source Sans Pro"/>
            </a:endParaRPr>
          </a:p>
          <a:p>
            <a:pPr indent="-406400" lvl="0" marL="457200" rtl="0" algn="l">
              <a:lnSpc>
                <a:spcPct val="150000"/>
              </a:lnSpc>
              <a:spcBef>
                <a:spcPts val="0"/>
              </a:spcBef>
              <a:spcAft>
                <a:spcPts val="0"/>
              </a:spcAft>
              <a:buClr>
                <a:srgbClr val="101214"/>
              </a:buClr>
              <a:buSzPts val="2800"/>
              <a:buFont typeface="Source Sans Pro"/>
              <a:buChar char="●"/>
            </a:pPr>
            <a:r>
              <a:rPr b="1" lang="en-US" sz="2800">
                <a:solidFill>
                  <a:srgbClr val="101214"/>
                </a:solidFill>
                <a:latin typeface="Source Sans Pro"/>
                <a:ea typeface="Source Sans Pro"/>
                <a:cs typeface="Source Sans Pro"/>
                <a:sym typeface="Source Sans Pro"/>
              </a:rPr>
              <a:t>Independent Variable: </a:t>
            </a:r>
            <a:r>
              <a:rPr lang="en-US" sz="2800">
                <a:solidFill>
                  <a:srgbClr val="101214"/>
                </a:solidFill>
                <a:latin typeface="Source Sans Pro"/>
                <a:ea typeface="Source Sans Pro"/>
                <a:cs typeface="Source Sans Pro"/>
                <a:sym typeface="Source Sans Pro"/>
              </a:rPr>
              <a:t>customer education background, marital status, income, number of store/web purchases, teenhome, etc.</a:t>
            </a:r>
            <a:endParaRPr sz="2800">
              <a:solidFill>
                <a:srgbClr val="101214"/>
              </a:solidFill>
              <a:latin typeface="Source Sans Pro"/>
              <a:ea typeface="Source Sans Pro"/>
              <a:cs typeface="Source Sans Pro"/>
              <a:sym typeface="Source Sans Pro"/>
            </a:endParaRPr>
          </a:p>
        </p:txBody>
      </p:sp>
      <p:pic>
        <p:nvPicPr>
          <p:cNvPr id="192" name="Google Shape;192;p5"/>
          <p:cNvPicPr preferRelativeResize="0"/>
          <p:nvPr/>
        </p:nvPicPr>
        <p:blipFill>
          <a:blip r:embed="rId3">
            <a:alphaModFix/>
          </a:blip>
          <a:stretch>
            <a:fillRect/>
          </a:stretch>
        </p:blipFill>
        <p:spPr>
          <a:xfrm>
            <a:off x="851900" y="2813300"/>
            <a:ext cx="10359503" cy="5787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